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9010313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4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336" y="108"/>
      </p:cViewPr>
      <p:guideLst>
        <p:guide orient="horz" pos="2880"/>
        <p:guide pos="54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010DF-6A55-430B-9D8E-3C5A4B8DA1F8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D9D1-93A5-4641-A1E0-FF47C5B7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3D9D1-93A5-4641-A1E0-FF47C5B74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7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3D9D1-93A5-4641-A1E0-FF47C5B74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6970" y="3314954"/>
            <a:ext cx="16172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3943" y="5988304"/>
            <a:ext cx="13318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1315" y="2459482"/>
            <a:ext cx="82764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98538" y="2459482"/>
            <a:ext cx="82764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1315" y="427736"/>
            <a:ext cx="17123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1315" y="2459482"/>
            <a:ext cx="17123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8938" y="9944862"/>
            <a:ext cx="60884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1314" y="9944862"/>
            <a:ext cx="43760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98929" y="9944862"/>
            <a:ext cx="43760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://www.eduqas.co.uk/qualifications/food-preparation-and-nutrition-gc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qas.co.uk/qualifications/food-preparation-and-nutrition-gc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qas.co.uk/qualifications/food-preparation-and-nutrition-gcs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155" y="0"/>
            <a:ext cx="17526001" cy="10693400"/>
          </a:xfrm>
          <a:custGeom>
            <a:avLst/>
            <a:gdLst>
              <a:gd name="connsiteX0" fmla="*/ 7559992 w 7559992"/>
              <a:gd name="connsiteY0" fmla="*/ 0 h 10692003"/>
              <a:gd name="connsiteX1" fmla="*/ 0 w 7559992"/>
              <a:gd name="connsiteY1" fmla="*/ 0 h 10692003"/>
              <a:gd name="connsiteX2" fmla="*/ 0 w 7559992"/>
              <a:gd name="connsiteY2" fmla="*/ 7333437 h 10692003"/>
              <a:gd name="connsiteX3" fmla="*/ 7559992 w 7559992"/>
              <a:gd name="connsiteY3" fmla="*/ 10692003 h 10692003"/>
              <a:gd name="connsiteX4" fmla="*/ 7559992 w 7559992"/>
              <a:gd name="connsiteY4" fmla="*/ 0 h 10692003"/>
              <a:gd name="connsiteX0" fmla="*/ 7559992 w 7559992"/>
              <a:gd name="connsiteY0" fmla="*/ 0 h 7624336"/>
              <a:gd name="connsiteX1" fmla="*/ 0 w 7559992"/>
              <a:gd name="connsiteY1" fmla="*/ 0 h 7624336"/>
              <a:gd name="connsiteX2" fmla="*/ 0 w 7559992"/>
              <a:gd name="connsiteY2" fmla="*/ 7333437 h 7624336"/>
              <a:gd name="connsiteX3" fmla="*/ 7559992 w 7559992"/>
              <a:gd name="connsiteY3" fmla="*/ 7624336 h 7624336"/>
              <a:gd name="connsiteX4" fmla="*/ 7559992 w 7559992"/>
              <a:gd name="connsiteY4" fmla="*/ 0 h 7624336"/>
              <a:gd name="connsiteX0" fmla="*/ 7559992 w 7559992"/>
              <a:gd name="connsiteY0" fmla="*/ 0 h 7402932"/>
              <a:gd name="connsiteX1" fmla="*/ 0 w 7559992"/>
              <a:gd name="connsiteY1" fmla="*/ 0 h 7402932"/>
              <a:gd name="connsiteX2" fmla="*/ 0 w 7559992"/>
              <a:gd name="connsiteY2" fmla="*/ 7333437 h 7402932"/>
              <a:gd name="connsiteX3" fmla="*/ 7559992 w 7559992"/>
              <a:gd name="connsiteY3" fmla="*/ 7402932 h 7402932"/>
              <a:gd name="connsiteX4" fmla="*/ 7559992 w 7559992"/>
              <a:gd name="connsiteY4" fmla="*/ 0 h 7402932"/>
              <a:gd name="connsiteX0" fmla="*/ 7559992 w 7559992"/>
              <a:gd name="connsiteY0" fmla="*/ 0 h 7407238"/>
              <a:gd name="connsiteX1" fmla="*/ 0 w 7559992"/>
              <a:gd name="connsiteY1" fmla="*/ 0 h 7407238"/>
              <a:gd name="connsiteX2" fmla="*/ 20399 w 7559992"/>
              <a:gd name="connsiteY2" fmla="*/ 7407238 h 7407238"/>
              <a:gd name="connsiteX3" fmla="*/ 7559992 w 7559992"/>
              <a:gd name="connsiteY3" fmla="*/ 7402932 h 7407238"/>
              <a:gd name="connsiteX4" fmla="*/ 7559992 w 7559992"/>
              <a:gd name="connsiteY4" fmla="*/ 0 h 740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992" h="7407238">
                <a:moveTo>
                  <a:pt x="7559992" y="0"/>
                </a:moveTo>
                <a:lnTo>
                  <a:pt x="0" y="0"/>
                </a:lnTo>
                <a:cubicBezTo>
                  <a:pt x="6800" y="2469079"/>
                  <a:pt x="13599" y="4938159"/>
                  <a:pt x="20399" y="7407238"/>
                </a:cubicBezTo>
                <a:lnTo>
                  <a:pt x="7559992" y="7402932"/>
                </a:lnTo>
                <a:lnTo>
                  <a:pt x="7559992" y="0"/>
                </a:lnTo>
                <a:close/>
              </a:path>
            </a:pathLst>
          </a:custGeom>
          <a:solidFill>
            <a:srgbClr val="903605"/>
          </a:solidFill>
        </p:spPr>
        <p:txBody>
          <a:bodyPr wrap="square" lIns="0" tIns="0" rIns="0" bIns="0" rtlCol="0"/>
          <a:lstStyle/>
          <a:p>
            <a:r>
              <a:rPr lang="en-US" dirty="0"/>
              <a:t> 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580356" y="-1483360"/>
            <a:ext cx="15860766" cy="12176760"/>
            <a:chOff x="1770144" y="-6609209"/>
            <a:chExt cx="11746814" cy="12243452"/>
          </a:xfrm>
        </p:grpSpPr>
        <p:sp>
          <p:nvSpPr>
            <p:cNvPr id="5" name="object 5"/>
            <p:cNvSpPr/>
            <p:nvPr/>
          </p:nvSpPr>
          <p:spPr>
            <a:xfrm>
              <a:off x="3413450" y="-6609209"/>
              <a:ext cx="10103508" cy="94390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70144" y="2829800"/>
              <a:ext cx="11746814" cy="2804443"/>
            </a:xfrm>
            <a:custGeom>
              <a:avLst/>
              <a:gdLst/>
              <a:ahLst/>
              <a:cxnLst/>
              <a:rect l="l" t="t" r="r" b="b"/>
              <a:pathLst>
                <a:path w="7128509" h="6234430">
                  <a:moveTo>
                    <a:pt x="7128002" y="0"/>
                  </a:moveTo>
                  <a:lnTo>
                    <a:pt x="0" y="0"/>
                  </a:lnTo>
                  <a:lnTo>
                    <a:pt x="0" y="6233998"/>
                  </a:lnTo>
                  <a:lnTo>
                    <a:pt x="7128002" y="6233998"/>
                  </a:lnTo>
                  <a:lnTo>
                    <a:pt x="7128002" y="0"/>
                  </a:lnTo>
                  <a:close/>
                </a:path>
              </a:pathLst>
            </a:custGeom>
            <a:solidFill>
              <a:srgbClr val="F15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3248832" y="2972261"/>
            <a:ext cx="6170930" cy="5105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                                  </a:t>
            </a:r>
            <a:endParaRPr dirty="0"/>
          </a:p>
        </p:txBody>
      </p:sp>
      <p:sp>
        <p:nvSpPr>
          <p:cNvPr id="11" name="object 11"/>
          <p:cNvSpPr txBox="1"/>
          <p:nvPr/>
        </p:nvSpPr>
        <p:spPr>
          <a:xfrm rot="21480000">
            <a:off x="4174891" y="8478181"/>
            <a:ext cx="3631378" cy="277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4000" i="1" spc="75" baseline="-2777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4000" i="1" spc="75" baseline="-1388" dirty="0">
                <a:solidFill>
                  <a:srgbClr val="FFFFFF"/>
                </a:solidFill>
                <a:latin typeface="Verdana"/>
                <a:cs typeface="Verdana"/>
              </a:rPr>
              <a:t>LC</a:t>
            </a:r>
            <a:r>
              <a:rPr sz="3200" i="1" spc="50" dirty="0">
                <a:solidFill>
                  <a:srgbClr val="FFFFFF"/>
                </a:solidFill>
                <a:latin typeface="Verdana"/>
                <a:cs typeface="Verdana"/>
              </a:rPr>
              <a:t>OME</a:t>
            </a:r>
            <a:r>
              <a:rPr sz="3200" i="1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i="1" spc="37" baseline="2777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4000" baseline="2777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 rot="21480000">
            <a:off x="3992113" y="8895713"/>
            <a:ext cx="11881906" cy="444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8800" i="1" spc="15" baseline="-9920" dirty="0">
                <a:solidFill>
                  <a:srgbClr val="FFFFFF"/>
                </a:solidFill>
                <a:latin typeface="Verdana"/>
                <a:cs typeface="Verdana"/>
              </a:rPr>
              <a:t>GCSE </a:t>
            </a:r>
            <a:r>
              <a:rPr sz="8800" i="1" spc="187" baseline="-6944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z="8800" i="1" spc="-855" baseline="-694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800" i="1" spc="37" baseline="-3968" dirty="0">
                <a:solidFill>
                  <a:srgbClr val="FFFFFF"/>
                </a:solidFill>
                <a:latin typeface="Verdana"/>
                <a:cs typeface="Verdana"/>
              </a:rPr>
              <a:t>PRE</a:t>
            </a:r>
            <a:r>
              <a:rPr sz="8800" i="1" spc="37" baseline="-1984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6600" i="1" spc="25" dirty="0">
                <a:solidFill>
                  <a:srgbClr val="FFFFFF"/>
                </a:solidFill>
                <a:latin typeface="Verdana"/>
                <a:cs typeface="Verdana"/>
              </a:rPr>
              <a:t>ARATION</a:t>
            </a:r>
            <a:endParaRPr sz="66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 rot="21480000">
            <a:off x="8018953" y="9735036"/>
            <a:ext cx="6997759" cy="444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8800" i="1" spc="165" baseline="-2976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8800" i="1" spc="-382" baseline="-297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00" i="1" spc="-10" dirty="0">
                <a:solidFill>
                  <a:srgbClr val="FFFFFF"/>
                </a:solidFill>
                <a:latin typeface="Verdana"/>
                <a:cs typeface="Verdana"/>
              </a:rPr>
              <a:t>NUTRITION</a:t>
            </a:r>
            <a:endParaRPr sz="6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 rot="21360000">
            <a:off x="3431118" y="1115604"/>
            <a:ext cx="11013914" cy="986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sz="13800" b="1" i="1" spc="-340" dirty="0">
                <a:solidFill>
                  <a:srgbClr val="F15F22"/>
                </a:solidFill>
                <a:latin typeface="Georgia"/>
                <a:cs typeface="Georgia"/>
              </a:rPr>
              <a:t>YOUR</a:t>
            </a:r>
            <a:endParaRPr sz="13800" dirty="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7602" y="10075001"/>
            <a:ext cx="6170930" cy="19107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spcBef>
                <a:spcPts val="170"/>
              </a:spcBef>
            </a:pPr>
            <a:r>
              <a:rPr sz="1100" spc="25" dirty="0">
                <a:solidFill>
                  <a:srgbClr val="F15F22"/>
                </a:solidFill>
                <a:latin typeface="Verdana"/>
                <a:cs typeface="Verdana"/>
              </a:rPr>
              <a:t>Find </a:t>
            </a:r>
            <a:r>
              <a:rPr sz="1100" spc="10" dirty="0">
                <a:solidFill>
                  <a:srgbClr val="F15F22"/>
                </a:solidFill>
                <a:latin typeface="Verdana"/>
                <a:cs typeface="Verdana"/>
              </a:rPr>
              <a:t>out </a:t>
            </a:r>
            <a:r>
              <a:rPr sz="1100" spc="-10" dirty="0">
                <a:solidFill>
                  <a:srgbClr val="F15F22"/>
                </a:solidFill>
                <a:latin typeface="Verdana"/>
                <a:cs typeface="Verdana"/>
              </a:rPr>
              <a:t>more </a:t>
            </a:r>
            <a:r>
              <a:rPr sz="1100" spc="-15" dirty="0">
                <a:solidFill>
                  <a:srgbClr val="F15F22"/>
                </a:solidFill>
                <a:latin typeface="Verdana"/>
                <a:cs typeface="Verdana"/>
              </a:rPr>
              <a:t>at</a:t>
            </a:r>
            <a:r>
              <a:rPr sz="1100" spc="-190" dirty="0">
                <a:solidFill>
                  <a:srgbClr val="F15F22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15F22"/>
                </a:solidFill>
                <a:latin typeface="Verdana"/>
                <a:cs typeface="Verdana"/>
                <a:hlinkClick r:id="rId4"/>
              </a:rPr>
              <a:t>www.eduqas.co.uk/qualificatins/food-preparation-and-nutrition-gcse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 rot="21360000">
            <a:off x="6793307" y="2242549"/>
            <a:ext cx="11867972" cy="986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sz="13800" b="1" i="1" spc="-285" dirty="0">
                <a:solidFill>
                  <a:srgbClr val="F15F22"/>
                </a:solidFill>
                <a:latin typeface="Georgia"/>
                <a:cs typeface="Georgia"/>
              </a:rPr>
              <a:t>JOURNEY</a:t>
            </a:r>
            <a:endParaRPr sz="138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 rot="21360000">
            <a:off x="10622804" y="3817689"/>
            <a:ext cx="5520343" cy="268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3600" i="1" spc="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4400" i="1" spc="15" baseline="1543" dirty="0">
                <a:solidFill>
                  <a:srgbClr val="FFFFFF"/>
                </a:solidFill>
                <a:latin typeface="Verdana"/>
                <a:cs typeface="Verdana"/>
              </a:rPr>
              <a:t>BEC</a:t>
            </a:r>
            <a:r>
              <a:rPr sz="4400" i="1" spc="15" baseline="3086" dirty="0">
                <a:solidFill>
                  <a:srgbClr val="FFFFFF"/>
                </a:solidFill>
                <a:latin typeface="Verdana"/>
                <a:cs typeface="Verdana"/>
              </a:rPr>
              <a:t>OMING </a:t>
            </a:r>
            <a:r>
              <a:rPr sz="4400" i="1" spc="52" baseline="6172" dirty="0">
                <a:solidFill>
                  <a:srgbClr val="FFFFFF"/>
                </a:solidFill>
                <a:latin typeface="Verdana"/>
                <a:cs typeface="Verdana"/>
              </a:rPr>
              <a:t>EXAM</a:t>
            </a:r>
            <a:r>
              <a:rPr sz="4400" i="1" spc="-727" baseline="61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400" i="1" spc="37" baseline="7716" dirty="0">
                <a:solidFill>
                  <a:srgbClr val="FFFFFF"/>
                </a:solidFill>
                <a:latin typeface="Verdana"/>
                <a:cs typeface="Verdana"/>
              </a:rPr>
              <a:t>REA</a:t>
            </a:r>
            <a:r>
              <a:rPr sz="4400" i="1" spc="37" baseline="9259" dirty="0">
                <a:solidFill>
                  <a:srgbClr val="FFFFFF"/>
                </a:solidFill>
                <a:latin typeface="Verdana"/>
                <a:cs typeface="Verdana"/>
              </a:rPr>
              <a:t>DY</a:t>
            </a:r>
            <a:endParaRPr sz="4400" baseline="9259" dirty="0">
              <a:latin typeface="Verdana"/>
              <a:cs typeface="Verdana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8AA4F991-92A9-403E-B154-F63F86A0517B}"/>
              </a:ext>
            </a:extLst>
          </p:cNvPr>
          <p:cNvSpPr/>
          <p:nvPr/>
        </p:nvSpPr>
        <p:spPr>
          <a:xfrm>
            <a:off x="15507337" y="8031569"/>
            <a:ext cx="1796355" cy="970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157" y="2908300"/>
            <a:ext cx="16840200" cy="7785091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90360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3156" y="361100"/>
            <a:ext cx="16840200" cy="9822148"/>
          </a:xfrm>
          <a:custGeom>
            <a:avLst/>
            <a:gdLst/>
            <a:ahLst/>
            <a:cxnLst/>
            <a:rect l="l" t="t" r="r" b="b"/>
            <a:pathLst>
              <a:path w="7128509" h="6234430">
                <a:moveTo>
                  <a:pt x="7128002" y="0"/>
                </a:moveTo>
                <a:lnTo>
                  <a:pt x="0" y="0"/>
                </a:lnTo>
                <a:lnTo>
                  <a:pt x="0" y="6233998"/>
                </a:lnTo>
                <a:lnTo>
                  <a:pt x="7128002" y="6233998"/>
                </a:lnTo>
                <a:lnTo>
                  <a:pt x="712800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156" y="619373"/>
            <a:ext cx="161975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pc="45" dirty="0">
                <a:solidFill>
                  <a:srgbClr val="FFFFFF"/>
                </a:solidFill>
                <a:latin typeface="Verdana"/>
                <a:cs typeface="Verdana"/>
              </a:rPr>
              <a:t>WJEC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Eduqas GCSE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pc="50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Preparation and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Nutrition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equip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knowledge,  understanding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skills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required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30" dirty="0">
                <a:solidFill>
                  <a:srgbClr val="FFFFFF"/>
                </a:solidFill>
                <a:latin typeface="Verdana"/>
                <a:cs typeface="Verdana"/>
              </a:rPr>
              <a:t>cook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apply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principles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3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40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science,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nutrition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healthy 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eating. </a:t>
            </a:r>
            <a:r>
              <a:rPr spc="-45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encourages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pc="30" dirty="0">
                <a:solidFill>
                  <a:srgbClr val="FFFFFF"/>
                </a:solidFill>
                <a:latin typeface="Verdana"/>
                <a:cs typeface="Verdana"/>
              </a:rPr>
              <a:t>cook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range </a:t>
            </a:r>
            <a:r>
              <a:rPr spc="3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dishes,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enable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make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informed decisions 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about </a:t>
            </a:r>
            <a:r>
              <a:rPr spc="40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 nutrition and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allow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acquire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knowledge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 understanding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need 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order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able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feed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yourselves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others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affordably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nutritiously,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5" dirty="0">
                <a:solidFill>
                  <a:srgbClr val="FFFFFF"/>
                </a:solidFill>
                <a:latin typeface="Verdana"/>
                <a:cs typeface="Verdana"/>
              </a:rPr>
              <a:t>now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later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life.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 rot="21480000">
            <a:off x="2378443" y="2742279"/>
            <a:ext cx="9744169" cy="467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95"/>
              </a:lnSpc>
            </a:pPr>
            <a:r>
              <a:rPr sz="6000" i="1" spc="85" dirty="0">
                <a:solidFill>
                  <a:srgbClr val="FFFFFF"/>
                </a:solidFill>
                <a:latin typeface="Verdana"/>
                <a:cs typeface="Verdana"/>
              </a:rPr>
              <a:t>PLANNING</a:t>
            </a:r>
            <a:r>
              <a:rPr sz="6000" i="1" spc="-3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800" i="1" spc="-60" baseline="5208" dirty="0">
                <a:solidFill>
                  <a:srgbClr val="FFFFFF"/>
                </a:solidFill>
                <a:latin typeface="Verdana"/>
                <a:cs typeface="Verdana"/>
              </a:rPr>
              <a:t>AHEA</a:t>
            </a:r>
            <a:r>
              <a:rPr sz="8800" i="1" spc="-60" baseline="86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8800" i="1" spc="-60" baseline="9548" dirty="0">
                <a:solidFill>
                  <a:srgbClr val="FFFFFF"/>
                </a:solidFill>
                <a:latin typeface="Verdana"/>
                <a:cs typeface="Verdana"/>
              </a:rPr>
              <a:t>...</a:t>
            </a:r>
            <a:endParaRPr sz="8800" baseline="9548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156" y="10259448"/>
            <a:ext cx="17221200" cy="380066"/>
          </a:xfrm>
          <a:custGeom>
            <a:avLst/>
            <a:gdLst/>
            <a:ahLst/>
            <a:cxnLst/>
            <a:rect l="l" t="t" r="r" b="b"/>
            <a:pathLst>
              <a:path w="7344409" h="288290">
                <a:moveTo>
                  <a:pt x="7344003" y="0"/>
                </a:moveTo>
                <a:lnTo>
                  <a:pt x="0" y="0"/>
                </a:lnTo>
                <a:lnTo>
                  <a:pt x="0" y="287997"/>
                </a:lnTo>
                <a:lnTo>
                  <a:pt x="7344003" y="287997"/>
                </a:lnTo>
                <a:lnTo>
                  <a:pt x="734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4156" y="1832061"/>
            <a:ext cx="16197580" cy="7400839"/>
            <a:chOff x="354594" y="5905005"/>
            <a:chExt cx="6724015" cy="3608070"/>
          </a:xfrm>
        </p:grpSpPr>
        <p:sp>
          <p:nvSpPr>
            <p:cNvPr id="15" name="object 15"/>
            <p:cNvSpPr/>
            <p:nvPr/>
          </p:nvSpPr>
          <p:spPr>
            <a:xfrm>
              <a:off x="444673" y="5911355"/>
              <a:ext cx="6633845" cy="0"/>
            </a:xfrm>
            <a:custGeom>
              <a:avLst/>
              <a:gdLst/>
              <a:ahLst/>
              <a:cxnLst/>
              <a:rect l="l" t="t" r="r" b="b"/>
              <a:pathLst>
                <a:path w="6633845">
                  <a:moveTo>
                    <a:pt x="0" y="0"/>
                  </a:moveTo>
                  <a:lnTo>
                    <a:pt x="6633375" y="0"/>
                  </a:lnTo>
                </a:path>
              </a:pathLst>
            </a:custGeom>
            <a:ln w="12700">
              <a:solidFill>
                <a:srgbClr val="90360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4584" y="7552804"/>
              <a:ext cx="33020" cy="1960245"/>
            </a:xfrm>
            <a:custGeom>
              <a:avLst/>
              <a:gdLst/>
              <a:ahLst/>
              <a:cxnLst/>
              <a:rect l="l" t="t" r="r" b="b"/>
              <a:pathLst>
                <a:path w="33020" h="1960245">
                  <a:moveTo>
                    <a:pt x="32410" y="1935060"/>
                  </a:moveTo>
                  <a:lnTo>
                    <a:pt x="25146" y="1927809"/>
                  </a:lnTo>
                  <a:lnTo>
                    <a:pt x="7264" y="1927809"/>
                  </a:lnTo>
                  <a:lnTo>
                    <a:pt x="0" y="1935060"/>
                  </a:lnTo>
                  <a:lnTo>
                    <a:pt x="0" y="1952955"/>
                  </a:lnTo>
                  <a:lnTo>
                    <a:pt x="7264" y="1960206"/>
                  </a:lnTo>
                  <a:lnTo>
                    <a:pt x="25146" y="1960206"/>
                  </a:lnTo>
                  <a:lnTo>
                    <a:pt x="32410" y="1952955"/>
                  </a:lnTo>
                  <a:lnTo>
                    <a:pt x="32410" y="1935060"/>
                  </a:lnTo>
                  <a:close/>
                </a:path>
                <a:path w="33020" h="1960245">
                  <a:moveTo>
                    <a:pt x="32410" y="1512049"/>
                  </a:moveTo>
                  <a:lnTo>
                    <a:pt x="25146" y="1504797"/>
                  </a:lnTo>
                  <a:lnTo>
                    <a:pt x="7264" y="1504797"/>
                  </a:lnTo>
                  <a:lnTo>
                    <a:pt x="0" y="1512049"/>
                  </a:lnTo>
                  <a:lnTo>
                    <a:pt x="0" y="1529943"/>
                  </a:lnTo>
                  <a:lnTo>
                    <a:pt x="7264" y="1537195"/>
                  </a:lnTo>
                  <a:lnTo>
                    <a:pt x="25146" y="1537195"/>
                  </a:lnTo>
                  <a:lnTo>
                    <a:pt x="32410" y="1529943"/>
                  </a:lnTo>
                  <a:lnTo>
                    <a:pt x="32410" y="1512049"/>
                  </a:lnTo>
                  <a:close/>
                </a:path>
                <a:path w="33020" h="1960245">
                  <a:moveTo>
                    <a:pt x="32410" y="1107059"/>
                  </a:moveTo>
                  <a:lnTo>
                    <a:pt x="25146" y="1099807"/>
                  </a:lnTo>
                  <a:lnTo>
                    <a:pt x="7264" y="1099807"/>
                  </a:lnTo>
                  <a:lnTo>
                    <a:pt x="0" y="1107059"/>
                  </a:lnTo>
                  <a:lnTo>
                    <a:pt x="0" y="1124953"/>
                  </a:lnTo>
                  <a:lnTo>
                    <a:pt x="7264" y="1132205"/>
                  </a:lnTo>
                  <a:lnTo>
                    <a:pt x="25146" y="1132205"/>
                  </a:lnTo>
                  <a:lnTo>
                    <a:pt x="32410" y="1124953"/>
                  </a:lnTo>
                  <a:lnTo>
                    <a:pt x="32410" y="1107059"/>
                  </a:lnTo>
                  <a:close/>
                </a:path>
                <a:path w="33020" h="1960245">
                  <a:moveTo>
                    <a:pt x="32410" y="828052"/>
                  </a:moveTo>
                  <a:lnTo>
                    <a:pt x="25146" y="820801"/>
                  </a:lnTo>
                  <a:lnTo>
                    <a:pt x="7264" y="820801"/>
                  </a:lnTo>
                  <a:lnTo>
                    <a:pt x="0" y="828052"/>
                  </a:lnTo>
                  <a:lnTo>
                    <a:pt x="0" y="845947"/>
                  </a:lnTo>
                  <a:lnTo>
                    <a:pt x="7264" y="853198"/>
                  </a:lnTo>
                  <a:lnTo>
                    <a:pt x="25146" y="853198"/>
                  </a:lnTo>
                  <a:lnTo>
                    <a:pt x="32410" y="845947"/>
                  </a:lnTo>
                  <a:lnTo>
                    <a:pt x="32410" y="828052"/>
                  </a:lnTo>
                  <a:close/>
                </a:path>
                <a:path w="33020" h="1960245">
                  <a:moveTo>
                    <a:pt x="32410" y="423049"/>
                  </a:moveTo>
                  <a:lnTo>
                    <a:pt x="25146" y="415798"/>
                  </a:lnTo>
                  <a:lnTo>
                    <a:pt x="7264" y="415798"/>
                  </a:lnTo>
                  <a:lnTo>
                    <a:pt x="0" y="423049"/>
                  </a:lnTo>
                  <a:lnTo>
                    <a:pt x="0" y="440944"/>
                  </a:lnTo>
                  <a:lnTo>
                    <a:pt x="7264" y="448195"/>
                  </a:lnTo>
                  <a:lnTo>
                    <a:pt x="25146" y="448195"/>
                  </a:lnTo>
                  <a:lnTo>
                    <a:pt x="32410" y="440944"/>
                  </a:lnTo>
                  <a:lnTo>
                    <a:pt x="32410" y="423049"/>
                  </a:lnTo>
                  <a:close/>
                </a:path>
                <a:path w="33020" h="1960245">
                  <a:moveTo>
                    <a:pt x="32410" y="7251"/>
                  </a:moveTo>
                  <a:lnTo>
                    <a:pt x="25146" y="0"/>
                  </a:lnTo>
                  <a:lnTo>
                    <a:pt x="7264" y="0"/>
                  </a:lnTo>
                  <a:lnTo>
                    <a:pt x="0" y="7251"/>
                  </a:lnTo>
                  <a:lnTo>
                    <a:pt x="0" y="25146"/>
                  </a:lnTo>
                  <a:lnTo>
                    <a:pt x="7264" y="32397"/>
                  </a:lnTo>
                  <a:lnTo>
                    <a:pt x="25146" y="32397"/>
                  </a:lnTo>
                  <a:lnTo>
                    <a:pt x="32410" y="25146"/>
                  </a:lnTo>
                  <a:lnTo>
                    <a:pt x="32410" y="7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53380" y="10223500"/>
            <a:ext cx="11895376" cy="32957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spcBef>
                <a:spcPts val="170"/>
              </a:spcBef>
            </a:pPr>
            <a:r>
              <a:rPr sz="2000" spc="25" dirty="0">
                <a:solidFill>
                  <a:srgbClr val="F15F22"/>
                </a:solidFill>
                <a:latin typeface="Verdana"/>
                <a:cs typeface="Verdana"/>
              </a:rPr>
              <a:t>Find </a:t>
            </a:r>
            <a:r>
              <a:rPr sz="2000" spc="10" dirty="0">
                <a:solidFill>
                  <a:srgbClr val="F15F22"/>
                </a:solidFill>
                <a:latin typeface="Verdana"/>
                <a:cs typeface="Verdana"/>
              </a:rPr>
              <a:t>out </a:t>
            </a:r>
            <a:r>
              <a:rPr sz="2000" spc="-10" dirty="0">
                <a:solidFill>
                  <a:srgbClr val="F15F22"/>
                </a:solidFill>
                <a:latin typeface="Verdana"/>
                <a:cs typeface="Verdana"/>
              </a:rPr>
              <a:t>more </a:t>
            </a:r>
            <a:r>
              <a:rPr sz="2000" spc="-15" dirty="0">
                <a:solidFill>
                  <a:srgbClr val="F15F22"/>
                </a:solidFill>
                <a:latin typeface="Verdana"/>
                <a:cs typeface="Verdana"/>
              </a:rPr>
              <a:t>at</a:t>
            </a:r>
            <a:r>
              <a:rPr sz="2000" spc="-190" dirty="0">
                <a:solidFill>
                  <a:srgbClr val="F15F2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15F22"/>
                </a:solidFill>
                <a:latin typeface="Verdana"/>
                <a:cs typeface="Verdana"/>
                <a:hlinkClick r:id="rId3"/>
              </a:rPr>
              <a:t>www.eduqas.co.uk/qualifications/food-preparation-and-nutrition-gcse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1607" y="3746500"/>
            <a:ext cx="11217840" cy="582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b="1" spc="25" dirty="0">
                <a:solidFill>
                  <a:srgbClr val="FFFFFF"/>
                </a:solidFill>
                <a:latin typeface="Arial"/>
                <a:cs typeface="Arial"/>
              </a:rPr>
              <a:t>Studying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qualification </a:t>
            </a:r>
            <a:r>
              <a:rPr b="1" spc="1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preparation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and nutrition will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enable 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connections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able 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b="1" spc="25" dirty="0">
                <a:solidFill>
                  <a:srgbClr val="FFFFFF"/>
                </a:solidFill>
                <a:latin typeface="Arial"/>
                <a:cs typeface="Arial"/>
              </a:rPr>
              <a:t>understanding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of food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and nutrition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b="1" spc="25" dirty="0">
                <a:solidFill>
                  <a:srgbClr val="FFFFFF"/>
                </a:solidFill>
                <a:latin typeface="Arial"/>
                <a:cs typeface="Arial"/>
              </a:rPr>
              <a:t>practical  </a:t>
            </a:r>
            <a:r>
              <a:rPr b="1" spc="15" dirty="0">
                <a:solidFill>
                  <a:srgbClr val="FFFFFF"/>
                </a:solidFill>
                <a:latin typeface="Arial"/>
                <a:cs typeface="Arial"/>
              </a:rPr>
              <a:t>cooking.The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content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relates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study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of both food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drinks.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b="1" spc="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b="1" spc="25" dirty="0">
                <a:solidFill>
                  <a:srgbClr val="FFFFFF"/>
                </a:solidFill>
                <a:latin typeface="Arial"/>
                <a:cs typeface="Arial"/>
              </a:rPr>
              <a:t>studying </a:t>
            </a:r>
            <a:r>
              <a:rPr b="1" spc="45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b="1" spc="35" dirty="0">
                <a:solidFill>
                  <a:srgbClr val="FFFFFF"/>
                </a:solidFill>
                <a:latin typeface="Arial"/>
                <a:cs typeface="Arial"/>
              </a:rPr>
              <a:t>preparation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and nutrition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b="1" spc="3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b="1" spc="5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b="1" spc="40" dirty="0">
                <a:solidFill>
                  <a:srgbClr val="FFFFFF"/>
                </a:solidFill>
                <a:latin typeface="Arial"/>
                <a:cs typeface="Arial"/>
              </a:rPr>
              <a:t>able </a:t>
            </a:r>
            <a:r>
              <a:rPr b="1" spc="20" dirty="0">
                <a:solidFill>
                  <a:srgbClr val="FFFFFF"/>
                </a:solidFill>
                <a:latin typeface="Arial"/>
                <a:cs typeface="Arial"/>
              </a:rPr>
              <a:t>to:  </a:t>
            </a:r>
            <a:endParaRPr lang="en-US" b="1" spc="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/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demonstrate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effective and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safe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cooking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skills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planning,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preparing and 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cooking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variety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commodities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whilst using different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cooking 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techniques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equipment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/>
            <a:endParaRPr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5080" algn="just"/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develop knowledge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understanding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functional properties and  chemical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characteristics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pc="-2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well </a:t>
            </a:r>
            <a:r>
              <a:rPr spc="-2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sound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knowledge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nutritional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content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drinks</a:t>
            </a:r>
            <a:endParaRPr lang="en-US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 algn="just"/>
            <a:endParaRPr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5080"/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understand the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relationship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between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diet,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nutrition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-25" dirty="0">
                <a:solidFill>
                  <a:srgbClr val="FFFFFF"/>
                </a:solidFill>
                <a:latin typeface="Verdana"/>
                <a:cs typeface="Verdana"/>
              </a:rPr>
              <a:t>health,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including 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physiological and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psychological effects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 poor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diet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health  </a:t>
            </a:r>
            <a:endParaRPr lang="en-US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/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understand the economic,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environmental,</a:t>
            </a:r>
            <a:r>
              <a:rPr spc="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ethical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socio-cultural  influences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pc="-25" dirty="0">
                <a:solidFill>
                  <a:srgbClr val="FFFFFF"/>
                </a:solidFill>
                <a:latin typeface="Verdana"/>
                <a:cs typeface="Verdana"/>
              </a:rPr>
              <a:t>availability,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production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processes,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diet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health 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choices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5080"/>
            <a:endParaRPr lang="en-US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/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demonstrate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knowledge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understanding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functional and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nutritional  properties,</a:t>
            </a:r>
            <a:r>
              <a:rPr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sensory</a:t>
            </a:r>
            <a:r>
              <a:rPr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qualities</a:t>
            </a:r>
            <a:r>
              <a:rPr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microbiological</a:t>
            </a:r>
            <a:r>
              <a:rPr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considerations 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when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preparing,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processing,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storing,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cooking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serving </a:t>
            </a:r>
            <a:r>
              <a:rPr spc="25" dirty="0">
                <a:solidFill>
                  <a:srgbClr val="FFFFFF"/>
                </a:solidFill>
                <a:latin typeface="Verdana"/>
                <a:cs typeface="Verdana"/>
              </a:rPr>
              <a:t>food  </a:t>
            </a:r>
            <a:endParaRPr lang="en-US" spc="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/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understand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explore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range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2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ingredients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processes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different 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culinary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traditions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(traditional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British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international)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inspire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FFFFFF"/>
                </a:solidFill>
                <a:latin typeface="Verdana"/>
                <a:cs typeface="Verdana"/>
              </a:rPr>
              <a:t>ideas  </a:t>
            </a:r>
            <a:r>
              <a:rPr spc="5" dirty="0">
                <a:solidFill>
                  <a:srgbClr val="FFFFFF"/>
                </a:solidFill>
                <a:latin typeface="Verdana"/>
                <a:cs typeface="Verdana"/>
              </a:rPr>
              <a:t>or modify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existing</a:t>
            </a:r>
            <a:r>
              <a:rPr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FFFFFF"/>
                </a:solidFill>
                <a:latin typeface="Verdana"/>
                <a:cs typeface="Verdana"/>
              </a:rPr>
              <a:t>recipes.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87216" y="2174252"/>
            <a:ext cx="4414301" cy="6687087"/>
          </a:xfrm>
          <a:prstGeom prst="rect">
            <a:avLst/>
          </a:prstGeom>
          <a:solidFill>
            <a:srgbClr val="903605">
              <a:alpha val="39999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marL="39370" marR="36830" algn="just">
              <a:spcBef>
                <a:spcPts val="305"/>
              </a:spcBef>
            </a:pP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Studying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this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qualification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food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preparation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and nutrition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enable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make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connections between 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theory and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practice so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that you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are 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able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apply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understanding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science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and nutrition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practical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cooking.The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content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relates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the  study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both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drinks.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  <a:p>
            <a:endParaRPr sz="2800" dirty="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5"/>
              </a:spcBef>
            </a:pP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9370" marR="36830" algn="just"/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This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qualification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will build on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subject 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content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practical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skills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which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you 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may have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been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taught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at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Key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Stage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3 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and provides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suitable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foundation for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study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Food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Nutrition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Level 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example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WJEC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6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Certificate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Science and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Nutrition.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This 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qualification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also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coherent,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satisfying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and worthwhile  course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study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if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do 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progress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further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study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in this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subject.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addition,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qualification 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introduce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way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thinking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about </a:t>
            </a:r>
            <a:r>
              <a:rPr sz="1600" spc="35" dirty="0">
                <a:solidFill>
                  <a:srgbClr val="FFFFFF"/>
                </a:solidFill>
                <a:latin typeface="Verdana"/>
                <a:cs typeface="Verdana"/>
              </a:rPr>
              <a:t>food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which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could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help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make 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informed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decisions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about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wide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range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career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pathways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after 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GCSE`s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600" spc="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levels.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8293" y="270210"/>
            <a:ext cx="17145000" cy="1029009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90360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5556" y="393700"/>
            <a:ext cx="16459200" cy="9982200"/>
          </a:xfrm>
          <a:custGeom>
            <a:avLst/>
            <a:gdLst/>
            <a:ahLst/>
            <a:cxnLst/>
            <a:rect l="l" t="t" r="r" b="b"/>
            <a:pathLst>
              <a:path w="7128509" h="5123180">
                <a:moveTo>
                  <a:pt x="7128002" y="0"/>
                </a:moveTo>
                <a:lnTo>
                  <a:pt x="0" y="0"/>
                </a:lnTo>
                <a:lnTo>
                  <a:pt x="0" y="5122760"/>
                </a:lnTo>
                <a:lnTo>
                  <a:pt x="7128002" y="5122760"/>
                </a:lnTo>
                <a:lnTo>
                  <a:pt x="7128002" y="0"/>
                </a:lnTo>
                <a:close/>
              </a:path>
            </a:pathLst>
          </a:custGeom>
          <a:solidFill>
            <a:srgbClr val="F15F22"/>
          </a:solidFill>
        </p:spPr>
        <p:txBody>
          <a:bodyPr wrap="square" lIns="0" tIns="0" rIns="0" bIns="0" rtlCol="0"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67498" y="2531421"/>
            <a:ext cx="8214245" cy="7737711"/>
            <a:chOff x="466199" y="1511477"/>
            <a:chExt cx="3470275" cy="3399154"/>
          </a:xfrm>
        </p:grpSpPr>
        <p:sp>
          <p:nvSpPr>
            <p:cNvPr id="7" name="object 7"/>
            <p:cNvSpPr/>
            <p:nvPr/>
          </p:nvSpPr>
          <p:spPr>
            <a:xfrm>
              <a:off x="466204" y="1511477"/>
              <a:ext cx="3470275" cy="3399154"/>
            </a:xfrm>
            <a:custGeom>
              <a:avLst/>
              <a:gdLst/>
              <a:ahLst/>
              <a:cxnLst/>
              <a:rect l="l" t="t" r="r" b="b"/>
              <a:pathLst>
                <a:path w="3470275" h="3399154">
                  <a:moveTo>
                    <a:pt x="3469855" y="0"/>
                  </a:moveTo>
                  <a:lnTo>
                    <a:pt x="0" y="0"/>
                  </a:lnTo>
                  <a:lnTo>
                    <a:pt x="0" y="3398926"/>
                  </a:lnTo>
                  <a:lnTo>
                    <a:pt x="3469855" y="3398926"/>
                  </a:lnTo>
                  <a:lnTo>
                    <a:pt x="346985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66199" y="1511477"/>
              <a:ext cx="3470275" cy="12700"/>
            </a:xfrm>
            <a:custGeom>
              <a:avLst/>
              <a:gdLst/>
              <a:ahLst/>
              <a:cxnLst/>
              <a:rect l="l" t="t" r="r" b="b"/>
              <a:pathLst>
                <a:path w="3470275" h="12700">
                  <a:moveTo>
                    <a:pt x="0" y="12700"/>
                  </a:moveTo>
                  <a:lnTo>
                    <a:pt x="3469855" y="12700"/>
                  </a:lnTo>
                  <a:lnTo>
                    <a:pt x="3469855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 rot="21420000">
            <a:off x="2003418" y="1246927"/>
            <a:ext cx="9323527" cy="512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sz="6600" i="1" spc="-30" dirty="0">
                <a:solidFill>
                  <a:srgbClr val="FFFFFF"/>
                </a:solidFill>
                <a:latin typeface="Verdana"/>
                <a:cs typeface="Verdana"/>
              </a:rPr>
              <a:t>GIVE </a:t>
            </a:r>
            <a:r>
              <a:rPr sz="6600" i="1" spc="-18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6600" i="1" spc="114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6600" i="1" spc="-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00" i="1" spc="90" dirty="0">
                <a:solidFill>
                  <a:srgbClr val="FFFFFF"/>
                </a:solidFill>
                <a:latin typeface="Verdana"/>
                <a:cs typeface="Verdana"/>
              </a:rPr>
              <a:t>ALL!</a:t>
            </a:r>
            <a:endParaRPr sz="6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09179" y="2146300"/>
            <a:ext cx="196197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40" dirty="0">
                <a:solidFill>
                  <a:srgbClr val="FFFFFF"/>
                </a:solidFill>
                <a:latin typeface="Verdana"/>
                <a:cs typeface="Verdana"/>
              </a:rPr>
              <a:t>TOP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TIPS!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71956" y="2077278"/>
            <a:ext cx="434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WELL-BEING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GUIDANCE</a:t>
            </a:r>
            <a:endParaRPr sz="2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03272" y="2754903"/>
            <a:ext cx="6844684" cy="381997"/>
            <a:chOff x="537552" y="1670824"/>
            <a:chExt cx="3116580" cy="148590"/>
          </a:xfrm>
        </p:grpSpPr>
        <p:sp>
          <p:nvSpPr>
            <p:cNvPr id="43" name="object 43"/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1" name="object 91"/>
          <p:cNvSpPr/>
          <p:nvPr/>
        </p:nvSpPr>
        <p:spPr>
          <a:xfrm>
            <a:off x="15143956" y="825411"/>
            <a:ext cx="1940571" cy="999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8">
            <a:extLst>
              <a:ext uri="{FF2B5EF4-FFF2-40B4-BE49-F238E27FC236}">
                <a16:creationId xmlns:a16="http://schemas.microsoft.com/office/drawing/2014/main" id="{85523E23-4EDF-4689-AD88-590C4CDF8857}"/>
              </a:ext>
            </a:extLst>
          </p:cNvPr>
          <p:cNvSpPr/>
          <p:nvPr/>
        </p:nvSpPr>
        <p:spPr>
          <a:xfrm>
            <a:off x="8958441" y="2526635"/>
            <a:ext cx="8126086" cy="23174"/>
          </a:xfrm>
          <a:custGeom>
            <a:avLst/>
            <a:gdLst/>
            <a:ahLst/>
            <a:cxnLst/>
            <a:rect l="l" t="t" r="r" b="b"/>
            <a:pathLst>
              <a:path w="3470275" h="12700">
                <a:moveTo>
                  <a:pt x="0" y="12700"/>
                </a:moveTo>
                <a:lnTo>
                  <a:pt x="3469855" y="12700"/>
                </a:lnTo>
                <a:lnTo>
                  <a:pt x="346985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2" name="object 42">
            <a:extLst>
              <a:ext uri="{FF2B5EF4-FFF2-40B4-BE49-F238E27FC236}">
                <a16:creationId xmlns:a16="http://schemas.microsoft.com/office/drawing/2014/main" id="{6D0E8490-880D-4035-B189-A2C871CC00D2}"/>
              </a:ext>
            </a:extLst>
          </p:cNvPr>
          <p:cNvGrpSpPr/>
          <p:nvPr/>
        </p:nvGrpSpPr>
        <p:grpSpPr>
          <a:xfrm>
            <a:off x="2189956" y="3517900"/>
            <a:ext cx="2209800" cy="341017"/>
            <a:chOff x="537552" y="1670824"/>
            <a:chExt cx="3116580" cy="148590"/>
          </a:xfrm>
        </p:grpSpPr>
        <p:sp>
          <p:nvSpPr>
            <p:cNvPr id="163" name="object 43">
              <a:extLst>
                <a:ext uri="{FF2B5EF4-FFF2-40B4-BE49-F238E27FC236}">
                  <a16:creationId xmlns:a16="http://schemas.microsoft.com/office/drawing/2014/main" id="{9C8E8AF4-7492-4193-87AB-B50E9DB3E3DF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object 44">
              <a:extLst>
                <a:ext uri="{FF2B5EF4-FFF2-40B4-BE49-F238E27FC236}">
                  <a16:creationId xmlns:a16="http://schemas.microsoft.com/office/drawing/2014/main" id="{C4051FC2-4574-41E4-9FA7-18E5F397A707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8" name="object 42">
            <a:extLst>
              <a:ext uri="{FF2B5EF4-FFF2-40B4-BE49-F238E27FC236}">
                <a16:creationId xmlns:a16="http://schemas.microsoft.com/office/drawing/2014/main" id="{9B7C514B-65C4-4F3F-A75B-16CFD94A28B4}"/>
              </a:ext>
            </a:extLst>
          </p:cNvPr>
          <p:cNvGrpSpPr/>
          <p:nvPr/>
        </p:nvGrpSpPr>
        <p:grpSpPr>
          <a:xfrm>
            <a:off x="2205946" y="5569599"/>
            <a:ext cx="5622810" cy="404736"/>
            <a:chOff x="537552" y="1670824"/>
            <a:chExt cx="3116580" cy="148590"/>
          </a:xfrm>
        </p:grpSpPr>
        <p:sp>
          <p:nvSpPr>
            <p:cNvPr id="169" name="object 43">
              <a:extLst>
                <a:ext uri="{FF2B5EF4-FFF2-40B4-BE49-F238E27FC236}">
                  <a16:creationId xmlns:a16="http://schemas.microsoft.com/office/drawing/2014/main" id="{3272C268-393B-4437-911D-23766B4A85A7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object 44">
              <a:extLst>
                <a:ext uri="{FF2B5EF4-FFF2-40B4-BE49-F238E27FC236}">
                  <a16:creationId xmlns:a16="http://schemas.microsoft.com/office/drawing/2014/main" id="{DF90C4B0-FC96-4259-97D5-5C8C9E17C8DC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5" name="object 42">
            <a:extLst>
              <a:ext uri="{FF2B5EF4-FFF2-40B4-BE49-F238E27FC236}">
                <a16:creationId xmlns:a16="http://schemas.microsoft.com/office/drawing/2014/main" id="{3124B3DB-0BD9-401C-9A42-644688F3E99F}"/>
              </a:ext>
            </a:extLst>
          </p:cNvPr>
          <p:cNvGrpSpPr/>
          <p:nvPr/>
        </p:nvGrpSpPr>
        <p:grpSpPr>
          <a:xfrm>
            <a:off x="2174959" y="6337300"/>
            <a:ext cx="5120398" cy="357490"/>
            <a:chOff x="537552" y="1670824"/>
            <a:chExt cx="3116580" cy="148590"/>
          </a:xfrm>
        </p:grpSpPr>
        <p:sp>
          <p:nvSpPr>
            <p:cNvPr id="166" name="object 43">
              <a:extLst>
                <a:ext uri="{FF2B5EF4-FFF2-40B4-BE49-F238E27FC236}">
                  <a16:creationId xmlns:a16="http://schemas.microsoft.com/office/drawing/2014/main" id="{EF77E79D-EF2F-412C-8A5B-90B009416725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object 44">
              <a:extLst>
                <a:ext uri="{FF2B5EF4-FFF2-40B4-BE49-F238E27FC236}">
                  <a16:creationId xmlns:a16="http://schemas.microsoft.com/office/drawing/2014/main" id="{7137F6B5-B4EE-4F31-B1D1-CB49AB5E82F3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4" name="object 42">
            <a:extLst>
              <a:ext uri="{FF2B5EF4-FFF2-40B4-BE49-F238E27FC236}">
                <a16:creationId xmlns:a16="http://schemas.microsoft.com/office/drawing/2014/main" id="{91386448-1EBF-4186-B2AA-C7932FC028B7}"/>
              </a:ext>
            </a:extLst>
          </p:cNvPr>
          <p:cNvGrpSpPr/>
          <p:nvPr/>
        </p:nvGrpSpPr>
        <p:grpSpPr>
          <a:xfrm>
            <a:off x="2224202" y="7035181"/>
            <a:ext cx="2556554" cy="341017"/>
            <a:chOff x="537552" y="1670824"/>
            <a:chExt cx="3116580" cy="148590"/>
          </a:xfrm>
        </p:grpSpPr>
        <p:sp>
          <p:nvSpPr>
            <p:cNvPr id="175" name="object 43">
              <a:extLst>
                <a:ext uri="{FF2B5EF4-FFF2-40B4-BE49-F238E27FC236}">
                  <a16:creationId xmlns:a16="http://schemas.microsoft.com/office/drawing/2014/main" id="{9EAC8711-E633-4404-82D8-9B1794C7A88B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object 44">
              <a:extLst>
                <a:ext uri="{FF2B5EF4-FFF2-40B4-BE49-F238E27FC236}">
                  <a16:creationId xmlns:a16="http://schemas.microsoft.com/office/drawing/2014/main" id="{7BD92817-C87B-4A4A-A614-2BDF3ADFD5EC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7" name="object 42">
            <a:extLst>
              <a:ext uri="{FF2B5EF4-FFF2-40B4-BE49-F238E27FC236}">
                <a16:creationId xmlns:a16="http://schemas.microsoft.com/office/drawing/2014/main" id="{18400BB9-B953-4483-9635-846E687A15FA}"/>
              </a:ext>
            </a:extLst>
          </p:cNvPr>
          <p:cNvGrpSpPr/>
          <p:nvPr/>
        </p:nvGrpSpPr>
        <p:grpSpPr>
          <a:xfrm>
            <a:off x="2202407" y="7704953"/>
            <a:ext cx="7575155" cy="377101"/>
            <a:chOff x="537552" y="1670824"/>
            <a:chExt cx="3116580" cy="148590"/>
          </a:xfrm>
        </p:grpSpPr>
        <p:sp>
          <p:nvSpPr>
            <p:cNvPr id="178" name="object 43">
              <a:extLst>
                <a:ext uri="{FF2B5EF4-FFF2-40B4-BE49-F238E27FC236}">
                  <a16:creationId xmlns:a16="http://schemas.microsoft.com/office/drawing/2014/main" id="{0594818A-C3B4-448F-97FB-A85729FCD5DA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object 44">
              <a:extLst>
                <a:ext uri="{FF2B5EF4-FFF2-40B4-BE49-F238E27FC236}">
                  <a16:creationId xmlns:a16="http://schemas.microsoft.com/office/drawing/2014/main" id="{11BA7B3D-78C1-4BD0-B605-3E04A88CF458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0" name="object 42">
            <a:extLst>
              <a:ext uri="{FF2B5EF4-FFF2-40B4-BE49-F238E27FC236}">
                <a16:creationId xmlns:a16="http://schemas.microsoft.com/office/drawing/2014/main" id="{CF88D1B0-721D-4C53-8E3B-592654ADF5AF}"/>
              </a:ext>
            </a:extLst>
          </p:cNvPr>
          <p:cNvGrpSpPr/>
          <p:nvPr/>
        </p:nvGrpSpPr>
        <p:grpSpPr>
          <a:xfrm>
            <a:off x="2205946" y="8387258"/>
            <a:ext cx="4860810" cy="417318"/>
            <a:chOff x="537552" y="1670824"/>
            <a:chExt cx="3116580" cy="148590"/>
          </a:xfrm>
        </p:grpSpPr>
        <p:sp>
          <p:nvSpPr>
            <p:cNvPr id="181" name="object 43">
              <a:extLst>
                <a:ext uri="{FF2B5EF4-FFF2-40B4-BE49-F238E27FC236}">
                  <a16:creationId xmlns:a16="http://schemas.microsoft.com/office/drawing/2014/main" id="{CC1B9E44-38EF-4C2C-AFEA-B299ED9F4C97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object 44">
              <a:extLst>
                <a:ext uri="{FF2B5EF4-FFF2-40B4-BE49-F238E27FC236}">
                  <a16:creationId xmlns:a16="http://schemas.microsoft.com/office/drawing/2014/main" id="{84BD610A-0E45-4157-9198-5A151D19C68F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3" name="object 42">
            <a:extLst>
              <a:ext uri="{FF2B5EF4-FFF2-40B4-BE49-F238E27FC236}">
                <a16:creationId xmlns:a16="http://schemas.microsoft.com/office/drawing/2014/main" id="{875A47BE-992D-4706-9143-B61F1DA0A865}"/>
              </a:ext>
            </a:extLst>
          </p:cNvPr>
          <p:cNvGrpSpPr/>
          <p:nvPr/>
        </p:nvGrpSpPr>
        <p:grpSpPr>
          <a:xfrm>
            <a:off x="2252018" y="9454398"/>
            <a:ext cx="5900824" cy="419325"/>
            <a:chOff x="537552" y="1670824"/>
            <a:chExt cx="3116580" cy="148590"/>
          </a:xfrm>
        </p:grpSpPr>
        <p:sp>
          <p:nvSpPr>
            <p:cNvPr id="184" name="object 43">
              <a:extLst>
                <a:ext uri="{FF2B5EF4-FFF2-40B4-BE49-F238E27FC236}">
                  <a16:creationId xmlns:a16="http://schemas.microsoft.com/office/drawing/2014/main" id="{500626DE-ED29-4BE8-867F-9549FF6CB673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object 44">
              <a:extLst>
                <a:ext uri="{FF2B5EF4-FFF2-40B4-BE49-F238E27FC236}">
                  <a16:creationId xmlns:a16="http://schemas.microsoft.com/office/drawing/2014/main" id="{2B0D5D1A-31DB-497D-A0C5-D0DEF88D7B68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9AA144B4-55EE-4D06-99C0-3077DC3B0820}"/>
              </a:ext>
            </a:extLst>
          </p:cNvPr>
          <p:cNvSpPr txBox="1"/>
          <p:nvPr/>
        </p:nvSpPr>
        <p:spPr>
          <a:xfrm>
            <a:off x="2172436" y="2709989"/>
            <a:ext cx="8382000" cy="77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 to think about what foods you are eating and 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use in the body.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Try to analyse what foods you (and others) are eating  and consider if these meet your nutritional needs and  current healthy eating guidelines.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practical skills at every opportunity-– there  is a list in Appendix A of the specification – ask your  teacher for a copy.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 about the dishes/meals you eat and consider  how these can be developed, adapted or  improved.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Look at information on packaging, e.g. where foods come from, shelf life information.</a:t>
            </a:r>
          </a:p>
          <a:p>
            <a:r>
              <a:rPr lang="en-US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 about how </a:t>
            </a:r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foods should be stored, prepared,  cooked and served - safely and hygienically.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Consider why food/ingredients act in a specific way, e.g., why does bread rise in the oven.</a:t>
            </a:r>
          </a:p>
          <a:p>
            <a:r>
              <a:rPr lang="en-US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Watch food related </a:t>
            </a:r>
            <a:r>
              <a:rPr lang="en-US" sz="2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programmes</a:t>
            </a:r>
            <a:r>
              <a:rPr lang="en-US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on-line and/or on  TV to research and explore the topics you will cover  in class.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Think about how technology is changing the foods we eat.</a:t>
            </a:r>
            <a:endParaRPr lang="en-US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7" name="object 7">
            <a:extLst>
              <a:ext uri="{FF2B5EF4-FFF2-40B4-BE49-F238E27FC236}">
                <a16:creationId xmlns:a16="http://schemas.microsoft.com/office/drawing/2014/main" id="{E867553E-FA38-4790-A7F1-EE4E3D11A7A5}"/>
              </a:ext>
            </a:extLst>
          </p:cNvPr>
          <p:cNvSpPr/>
          <p:nvPr/>
        </p:nvSpPr>
        <p:spPr>
          <a:xfrm>
            <a:off x="10418604" y="2545876"/>
            <a:ext cx="6665924" cy="7737711"/>
          </a:xfrm>
          <a:custGeom>
            <a:avLst/>
            <a:gdLst/>
            <a:ahLst/>
            <a:cxnLst/>
            <a:rect l="l" t="t" r="r" b="b"/>
            <a:pathLst>
              <a:path w="3470275" h="3399154">
                <a:moveTo>
                  <a:pt x="3469855" y="0"/>
                </a:moveTo>
                <a:lnTo>
                  <a:pt x="0" y="0"/>
                </a:lnTo>
                <a:lnTo>
                  <a:pt x="0" y="3398926"/>
                </a:lnTo>
                <a:lnTo>
                  <a:pt x="3469855" y="3398926"/>
                </a:lnTo>
                <a:lnTo>
                  <a:pt x="3469855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0" name="object 42">
            <a:extLst>
              <a:ext uri="{FF2B5EF4-FFF2-40B4-BE49-F238E27FC236}">
                <a16:creationId xmlns:a16="http://schemas.microsoft.com/office/drawing/2014/main" id="{13EE0A13-189B-4CAD-91F2-2E3CF8487FA3}"/>
              </a:ext>
            </a:extLst>
          </p:cNvPr>
          <p:cNvGrpSpPr/>
          <p:nvPr/>
        </p:nvGrpSpPr>
        <p:grpSpPr>
          <a:xfrm>
            <a:off x="10431620" y="2617234"/>
            <a:ext cx="2578735" cy="482858"/>
            <a:chOff x="537552" y="1670824"/>
            <a:chExt cx="3116580" cy="148590"/>
          </a:xfrm>
        </p:grpSpPr>
        <p:sp>
          <p:nvSpPr>
            <p:cNvPr id="191" name="object 43">
              <a:extLst>
                <a:ext uri="{FF2B5EF4-FFF2-40B4-BE49-F238E27FC236}">
                  <a16:creationId xmlns:a16="http://schemas.microsoft.com/office/drawing/2014/main" id="{726DC6C6-5AB6-4C88-A072-2D1504BAC3CF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object 44">
              <a:extLst>
                <a:ext uri="{FF2B5EF4-FFF2-40B4-BE49-F238E27FC236}">
                  <a16:creationId xmlns:a16="http://schemas.microsoft.com/office/drawing/2014/main" id="{640CCD9F-D53F-43C2-BBBF-85819792C992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3" name="object 42">
            <a:extLst>
              <a:ext uri="{FF2B5EF4-FFF2-40B4-BE49-F238E27FC236}">
                <a16:creationId xmlns:a16="http://schemas.microsoft.com/office/drawing/2014/main" id="{7ABFAF67-66ED-4244-830B-EFF03833134E}"/>
              </a:ext>
            </a:extLst>
          </p:cNvPr>
          <p:cNvGrpSpPr/>
          <p:nvPr/>
        </p:nvGrpSpPr>
        <p:grpSpPr>
          <a:xfrm>
            <a:off x="10396154" y="4095932"/>
            <a:ext cx="5128802" cy="419358"/>
            <a:chOff x="537552" y="1670824"/>
            <a:chExt cx="3116580" cy="148590"/>
          </a:xfrm>
        </p:grpSpPr>
        <p:sp>
          <p:nvSpPr>
            <p:cNvPr id="194" name="object 43">
              <a:extLst>
                <a:ext uri="{FF2B5EF4-FFF2-40B4-BE49-F238E27FC236}">
                  <a16:creationId xmlns:a16="http://schemas.microsoft.com/office/drawing/2014/main" id="{B0A0D621-7917-4C4C-A272-9DD8B67C22E4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object 44">
              <a:extLst>
                <a:ext uri="{FF2B5EF4-FFF2-40B4-BE49-F238E27FC236}">
                  <a16:creationId xmlns:a16="http://schemas.microsoft.com/office/drawing/2014/main" id="{BE0A232C-54EB-4EC9-9B5E-66C264F2A584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6" name="object 42">
            <a:extLst>
              <a:ext uri="{FF2B5EF4-FFF2-40B4-BE49-F238E27FC236}">
                <a16:creationId xmlns:a16="http://schemas.microsoft.com/office/drawing/2014/main" id="{DC00F2DF-DBDF-4004-83DA-A69AE0A12F58}"/>
              </a:ext>
            </a:extLst>
          </p:cNvPr>
          <p:cNvGrpSpPr/>
          <p:nvPr/>
        </p:nvGrpSpPr>
        <p:grpSpPr>
          <a:xfrm>
            <a:off x="10476109" y="5178547"/>
            <a:ext cx="2839047" cy="320788"/>
            <a:chOff x="537552" y="1670824"/>
            <a:chExt cx="3116580" cy="148590"/>
          </a:xfrm>
        </p:grpSpPr>
        <p:sp>
          <p:nvSpPr>
            <p:cNvPr id="197" name="object 43">
              <a:extLst>
                <a:ext uri="{FF2B5EF4-FFF2-40B4-BE49-F238E27FC236}">
                  <a16:creationId xmlns:a16="http://schemas.microsoft.com/office/drawing/2014/main" id="{4CDBD814-BCCB-4651-9ED0-656DCBFC159A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object 44">
              <a:extLst>
                <a:ext uri="{FF2B5EF4-FFF2-40B4-BE49-F238E27FC236}">
                  <a16:creationId xmlns:a16="http://schemas.microsoft.com/office/drawing/2014/main" id="{6668EA71-33E0-4B94-85BF-90B023A4F245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9" name="object 42">
            <a:extLst>
              <a:ext uri="{FF2B5EF4-FFF2-40B4-BE49-F238E27FC236}">
                <a16:creationId xmlns:a16="http://schemas.microsoft.com/office/drawing/2014/main" id="{0EE9E0B6-B199-412C-A2E0-1130C40E2ED7}"/>
              </a:ext>
            </a:extLst>
          </p:cNvPr>
          <p:cNvGrpSpPr/>
          <p:nvPr/>
        </p:nvGrpSpPr>
        <p:grpSpPr>
          <a:xfrm>
            <a:off x="10418096" y="6269703"/>
            <a:ext cx="2883756" cy="396795"/>
            <a:chOff x="537552" y="1670824"/>
            <a:chExt cx="3116580" cy="148590"/>
          </a:xfrm>
        </p:grpSpPr>
        <p:sp>
          <p:nvSpPr>
            <p:cNvPr id="200" name="object 43">
              <a:extLst>
                <a:ext uri="{FF2B5EF4-FFF2-40B4-BE49-F238E27FC236}">
                  <a16:creationId xmlns:a16="http://schemas.microsoft.com/office/drawing/2014/main" id="{66C96576-910B-4117-B732-CC0B79570A2F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object 44">
              <a:extLst>
                <a:ext uri="{FF2B5EF4-FFF2-40B4-BE49-F238E27FC236}">
                  <a16:creationId xmlns:a16="http://schemas.microsoft.com/office/drawing/2014/main" id="{4A6E33B4-708F-472D-9F82-D14F95FCF467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2" name="object 42">
            <a:extLst>
              <a:ext uri="{FF2B5EF4-FFF2-40B4-BE49-F238E27FC236}">
                <a16:creationId xmlns:a16="http://schemas.microsoft.com/office/drawing/2014/main" id="{60CF76FE-F9A4-4C8E-AFDD-E2E6DF15712B}"/>
              </a:ext>
            </a:extLst>
          </p:cNvPr>
          <p:cNvGrpSpPr/>
          <p:nvPr/>
        </p:nvGrpSpPr>
        <p:grpSpPr>
          <a:xfrm>
            <a:off x="10431620" y="7254549"/>
            <a:ext cx="5550535" cy="481117"/>
            <a:chOff x="537552" y="1670824"/>
            <a:chExt cx="3116580" cy="148590"/>
          </a:xfrm>
        </p:grpSpPr>
        <p:sp>
          <p:nvSpPr>
            <p:cNvPr id="203" name="object 43">
              <a:extLst>
                <a:ext uri="{FF2B5EF4-FFF2-40B4-BE49-F238E27FC236}">
                  <a16:creationId xmlns:a16="http://schemas.microsoft.com/office/drawing/2014/main" id="{9E464B94-F965-4678-B98F-928A892C2D9B}"/>
                </a:ext>
              </a:extLst>
            </p:cNvPr>
            <p:cNvSpPr/>
            <p:nvPr/>
          </p:nvSpPr>
          <p:spPr>
            <a:xfrm>
              <a:off x="537552" y="1670824"/>
              <a:ext cx="3101975" cy="34925"/>
            </a:xfrm>
            <a:custGeom>
              <a:avLst/>
              <a:gdLst/>
              <a:ahLst/>
              <a:cxnLst/>
              <a:rect l="l" t="t" r="r" b="b"/>
              <a:pathLst>
                <a:path w="3101975" h="34925">
                  <a:moveTo>
                    <a:pt x="0" y="34582"/>
                  </a:moveTo>
                  <a:lnTo>
                    <a:pt x="3101606" y="34582"/>
                  </a:lnTo>
                  <a:lnTo>
                    <a:pt x="3101606" y="0"/>
                  </a:lnTo>
                  <a:lnTo>
                    <a:pt x="0" y="0"/>
                  </a:lnTo>
                  <a:lnTo>
                    <a:pt x="0" y="34582"/>
                  </a:lnTo>
                  <a:close/>
                </a:path>
              </a:pathLst>
            </a:custGeom>
            <a:solidFill>
              <a:srgbClr val="65B2E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object 44">
              <a:extLst>
                <a:ext uri="{FF2B5EF4-FFF2-40B4-BE49-F238E27FC236}">
                  <a16:creationId xmlns:a16="http://schemas.microsoft.com/office/drawing/2014/main" id="{FC4B0072-C0C4-41FA-A198-57473D457B75}"/>
                </a:ext>
              </a:extLst>
            </p:cNvPr>
            <p:cNvSpPr/>
            <p:nvPr/>
          </p:nvSpPr>
          <p:spPr>
            <a:xfrm>
              <a:off x="552399" y="1705407"/>
              <a:ext cx="3101975" cy="113664"/>
            </a:xfrm>
            <a:custGeom>
              <a:avLst/>
              <a:gdLst/>
              <a:ahLst/>
              <a:cxnLst/>
              <a:rect l="l" t="t" r="r" b="b"/>
              <a:pathLst>
                <a:path w="3101975" h="113664">
                  <a:moveTo>
                    <a:pt x="3101606" y="0"/>
                  </a:moveTo>
                  <a:lnTo>
                    <a:pt x="0" y="0"/>
                  </a:lnTo>
                  <a:lnTo>
                    <a:pt x="0" y="113398"/>
                  </a:lnTo>
                  <a:lnTo>
                    <a:pt x="3101606" y="113398"/>
                  </a:lnTo>
                  <a:lnTo>
                    <a:pt x="3101606" y="0"/>
                  </a:lnTo>
                  <a:close/>
                </a:path>
              </a:pathLst>
            </a:custGeom>
            <a:solidFill>
              <a:srgbClr val="90360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789E6FA1-87F9-43E3-BFEE-CEA6217557F3}"/>
              </a:ext>
            </a:extLst>
          </p:cNvPr>
          <p:cNvSpPr txBox="1"/>
          <p:nvPr/>
        </p:nvSpPr>
        <p:spPr>
          <a:xfrm>
            <a:off x="10366136" y="2652682"/>
            <a:ext cx="689188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baby steps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Remember this is a journey and you will pick  up skills and knowledge along the way.</a:t>
            </a:r>
          </a:p>
          <a:p>
            <a:endParaRPr lang="en-GB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regular breaks from studying Exercise, meet friends, spend time with family.</a:t>
            </a:r>
          </a:p>
          <a:p>
            <a:endParaRPr lang="en-GB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Look after yourself </a:t>
            </a:r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Make sure you are getting a balanced diet and  enough sleep. </a:t>
            </a:r>
          </a:p>
          <a:p>
            <a:endParaRPr lang="en-GB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Try to stay positive </a:t>
            </a:r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 if you don’t feel like it, a positive attitude  will help you.</a:t>
            </a:r>
          </a:p>
          <a:p>
            <a:endParaRPr lang="en-GB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Remember that everyone’s different</a:t>
            </a:r>
          </a:p>
          <a:p>
            <a:r>
              <a:rPr lang="en-GB" sz="2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Try not to compare yourself to others.</a:t>
            </a:r>
            <a:endParaRPr lang="en-US" sz="2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1656" y="361100"/>
            <a:ext cx="17906999" cy="997120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903605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7351" y="3287113"/>
            <a:ext cx="15213164" cy="7045189"/>
            <a:chOff x="391356" y="6440404"/>
            <a:chExt cx="6047100" cy="3559222"/>
          </a:xfrm>
        </p:grpSpPr>
        <p:sp>
          <p:nvSpPr>
            <p:cNvPr id="10" name="object 10"/>
            <p:cNvSpPr/>
            <p:nvPr/>
          </p:nvSpPr>
          <p:spPr>
            <a:xfrm>
              <a:off x="1625136" y="7268636"/>
              <a:ext cx="2821506" cy="2730989"/>
            </a:xfrm>
            <a:prstGeom prst="rect">
              <a:avLst/>
            </a:prstGeom>
            <a:blipFill>
              <a:blip r:embed="rId3" cstate="print"/>
              <a:stretch>
                <a:fillRect b="-6313"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91356" y="8103882"/>
              <a:ext cx="2071927" cy="1895744"/>
            </a:xfrm>
            <a:prstGeom prst="rect">
              <a:avLst/>
            </a:prstGeom>
            <a:blipFill>
              <a:blip r:embed="rId4" cstate="print"/>
              <a:stretch>
                <a:fillRect l="-19982" b="-43748"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16950" y="6440404"/>
              <a:ext cx="2821506" cy="29009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3655114" y="1683096"/>
            <a:ext cx="4803542" cy="5663854"/>
          </a:xfrm>
          <a:custGeom>
            <a:avLst/>
            <a:gdLst>
              <a:gd name="connsiteX0" fmla="*/ 0 w 4765442"/>
              <a:gd name="connsiteY0" fmla="*/ 0 h 5663854"/>
              <a:gd name="connsiteX1" fmla="*/ 4765442 w 4765442"/>
              <a:gd name="connsiteY1" fmla="*/ 0 h 5663854"/>
              <a:gd name="connsiteX2" fmla="*/ 4765442 w 4765442"/>
              <a:gd name="connsiteY2" fmla="*/ 5663854 h 5663854"/>
              <a:gd name="connsiteX3" fmla="*/ 0 w 4765442"/>
              <a:gd name="connsiteY3" fmla="*/ 5663854 h 5663854"/>
              <a:gd name="connsiteX4" fmla="*/ 0 w 4765442"/>
              <a:gd name="connsiteY4" fmla="*/ 0 h 5663854"/>
              <a:gd name="connsiteX0" fmla="*/ 0 w 4765442"/>
              <a:gd name="connsiteY0" fmla="*/ 0 h 5759104"/>
              <a:gd name="connsiteX1" fmla="*/ 4765442 w 4765442"/>
              <a:gd name="connsiteY1" fmla="*/ 0 h 5759104"/>
              <a:gd name="connsiteX2" fmla="*/ 4765442 w 4765442"/>
              <a:gd name="connsiteY2" fmla="*/ 5663854 h 5759104"/>
              <a:gd name="connsiteX3" fmla="*/ 95250 w 4765442"/>
              <a:gd name="connsiteY3" fmla="*/ 5759104 h 5759104"/>
              <a:gd name="connsiteX4" fmla="*/ 0 w 4765442"/>
              <a:gd name="connsiteY4" fmla="*/ 0 h 5759104"/>
              <a:gd name="connsiteX0" fmla="*/ 0 w 4765442"/>
              <a:gd name="connsiteY0" fmla="*/ 0 h 5701954"/>
              <a:gd name="connsiteX1" fmla="*/ 4765442 w 4765442"/>
              <a:gd name="connsiteY1" fmla="*/ 0 h 5701954"/>
              <a:gd name="connsiteX2" fmla="*/ 4765442 w 4765442"/>
              <a:gd name="connsiteY2" fmla="*/ 5663854 h 5701954"/>
              <a:gd name="connsiteX3" fmla="*/ 95250 w 4765442"/>
              <a:gd name="connsiteY3" fmla="*/ 5701954 h 5701954"/>
              <a:gd name="connsiteX4" fmla="*/ 0 w 4765442"/>
              <a:gd name="connsiteY4" fmla="*/ 0 h 5701954"/>
              <a:gd name="connsiteX0" fmla="*/ 0 w 4765442"/>
              <a:gd name="connsiteY0" fmla="*/ 0 h 5682904"/>
              <a:gd name="connsiteX1" fmla="*/ 4765442 w 4765442"/>
              <a:gd name="connsiteY1" fmla="*/ 0 h 5682904"/>
              <a:gd name="connsiteX2" fmla="*/ 4765442 w 4765442"/>
              <a:gd name="connsiteY2" fmla="*/ 5663854 h 5682904"/>
              <a:gd name="connsiteX3" fmla="*/ 95250 w 4765442"/>
              <a:gd name="connsiteY3" fmla="*/ 5682904 h 5682904"/>
              <a:gd name="connsiteX4" fmla="*/ 0 w 4765442"/>
              <a:gd name="connsiteY4" fmla="*/ 0 h 5682904"/>
              <a:gd name="connsiteX0" fmla="*/ 0 w 4803542"/>
              <a:gd name="connsiteY0" fmla="*/ 0 h 5682904"/>
              <a:gd name="connsiteX1" fmla="*/ 4765442 w 4803542"/>
              <a:gd name="connsiteY1" fmla="*/ 0 h 5682904"/>
              <a:gd name="connsiteX2" fmla="*/ 4803542 w 4803542"/>
              <a:gd name="connsiteY2" fmla="*/ 5625754 h 5682904"/>
              <a:gd name="connsiteX3" fmla="*/ 95250 w 4803542"/>
              <a:gd name="connsiteY3" fmla="*/ 5682904 h 5682904"/>
              <a:gd name="connsiteX4" fmla="*/ 0 w 4803542"/>
              <a:gd name="connsiteY4" fmla="*/ 0 h 5682904"/>
              <a:gd name="connsiteX0" fmla="*/ 0 w 4822592"/>
              <a:gd name="connsiteY0" fmla="*/ 0 h 5682904"/>
              <a:gd name="connsiteX1" fmla="*/ 4784492 w 4822592"/>
              <a:gd name="connsiteY1" fmla="*/ 0 h 5682904"/>
              <a:gd name="connsiteX2" fmla="*/ 4822592 w 4822592"/>
              <a:gd name="connsiteY2" fmla="*/ 5625754 h 5682904"/>
              <a:gd name="connsiteX3" fmla="*/ 114300 w 4822592"/>
              <a:gd name="connsiteY3" fmla="*/ 5682904 h 5682904"/>
              <a:gd name="connsiteX4" fmla="*/ 0 w 4822592"/>
              <a:gd name="connsiteY4" fmla="*/ 0 h 5682904"/>
              <a:gd name="connsiteX0" fmla="*/ 0 w 4822592"/>
              <a:gd name="connsiteY0" fmla="*/ 0 h 5682904"/>
              <a:gd name="connsiteX1" fmla="*/ 4784492 w 4822592"/>
              <a:gd name="connsiteY1" fmla="*/ 0 h 5682904"/>
              <a:gd name="connsiteX2" fmla="*/ 4822592 w 4822592"/>
              <a:gd name="connsiteY2" fmla="*/ 5625754 h 5682904"/>
              <a:gd name="connsiteX3" fmla="*/ 114300 w 4822592"/>
              <a:gd name="connsiteY3" fmla="*/ 5682904 h 5682904"/>
              <a:gd name="connsiteX4" fmla="*/ 0 w 4822592"/>
              <a:gd name="connsiteY4" fmla="*/ 0 h 5682904"/>
              <a:gd name="connsiteX0" fmla="*/ 0 w 4822592"/>
              <a:gd name="connsiteY0" fmla="*/ 0 h 5682904"/>
              <a:gd name="connsiteX1" fmla="*/ 4822592 w 4822592"/>
              <a:gd name="connsiteY1" fmla="*/ 38100 h 5682904"/>
              <a:gd name="connsiteX2" fmla="*/ 4822592 w 4822592"/>
              <a:gd name="connsiteY2" fmla="*/ 5625754 h 5682904"/>
              <a:gd name="connsiteX3" fmla="*/ 114300 w 4822592"/>
              <a:gd name="connsiteY3" fmla="*/ 5682904 h 5682904"/>
              <a:gd name="connsiteX4" fmla="*/ 0 w 4822592"/>
              <a:gd name="connsiteY4" fmla="*/ 0 h 5682904"/>
              <a:gd name="connsiteX0" fmla="*/ 0 w 4765442"/>
              <a:gd name="connsiteY0" fmla="*/ 0 h 5682904"/>
              <a:gd name="connsiteX1" fmla="*/ 4765442 w 4765442"/>
              <a:gd name="connsiteY1" fmla="*/ 38100 h 5682904"/>
              <a:gd name="connsiteX2" fmla="*/ 4765442 w 4765442"/>
              <a:gd name="connsiteY2" fmla="*/ 5625754 h 5682904"/>
              <a:gd name="connsiteX3" fmla="*/ 57150 w 4765442"/>
              <a:gd name="connsiteY3" fmla="*/ 5682904 h 5682904"/>
              <a:gd name="connsiteX4" fmla="*/ 0 w 4765442"/>
              <a:gd name="connsiteY4" fmla="*/ 0 h 5682904"/>
              <a:gd name="connsiteX0" fmla="*/ 0 w 4765442"/>
              <a:gd name="connsiteY0" fmla="*/ 0 h 5682904"/>
              <a:gd name="connsiteX1" fmla="*/ 4765442 w 4765442"/>
              <a:gd name="connsiteY1" fmla="*/ 38100 h 5682904"/>
              <a:gd name="connsiteX2" fmla="*/ 4765442 w 4765442"/>
              <a:gd name="connsiteY2" fmla="*/ 5625754 h 5682904"/>
              <a:gd name="connsiteX3" fmla="*/ 57150 w 4765442"/>
              <a:gd name="connsiteY3" fmla="*/ 5682904 h 5682904"/>
              <a:gd name="connsiteX4" fmla="*/ 0 w 4765442"/>
              <a:gd name="connsiteY4" fmla="*/ 0 h 5682904"/>
              <a:gd name="connsiteX0" fmla="*/ 0 w 4803542"/>
              <a:gd name="connsiteY0" fmla="*/ 0 h 5663854"/>
              <a:gd name="connsiteX1" fmla="*/ 4803542 w 4803542"/>
              <a:gd name="connsiteY1" fmla="*/ 19050 h 5663854"/>
              <a:gd name="connsiteX2" fmla="*/ 4803542 w 4803542"/>
              <a:gd name="connsiteY2" fmla="*/ 5606704 h 5663854"/>
              <a:gd name="connsiteX3" fmla="*/ 95250 w 4803542"/>
              <a:gd name="connsiteY3" fmla="*/ 5663854 h 5663854"/>
              <a:gd name="connsiteX4" fmla="*/ 0 w 4803542"/>
              <a:gd name="connsiteY4" fmla="*/ 0 h 5663854"/>
              <a:gd name="connsiteX0" fmla="*/ 0 w 4803542"/>
              <a:gd name="connsiteY0" fmla="*/ 0 h 5663854"/>
              <a:gd name="connsiteX1" fmla="*/ 4803542 w 4803542"/>
              <a:gd name="connsiteY1" fmla="*/ 19050 h 5663854"/>
              <a:gd name="connsiteX2" fmla="*/ 4803542 w 4803542"/>
              <a:gd name="connsiteY2" fmla="*/ 5606704 h 5663854"/>
              <a:gd name="connsiteX3" fmla="*/ 95250 w 4803542"/>
              <a:gd name="connsiteY3" fmla="*/ 5663854 h 5663854"/>
              <a:gd name="connsiteX4" fmla="*/ 0 w 4803542"/>
              <a:gd name="connsiteY4" fmla="*/ 0 h 5663854"/>
              <a:gd name="connsiteX0" fmla="*/ 0 w 4803542"/>
              <a:gd name="connsiteY0" fmla="*/ 0 h 5644804"/>
              <a:gd name="connsiteX1" fmla="*/ 4803542 w 4803542"/>
              <a:gd name="connsiteY1" fmla="*/ 19050 h 5644804"/>
              <a:gd name="connsiteX2" fmla="*/ 4803542 w 4803542"/>
              <a:gd name="connsiteY2" fmla="*/ 5606704 h 5644804"/>
              <a:gd name="connsiteX3" fmla="*/ 76200 w 4803542"/>
              <a:gd name="connsiteY3" fmla="*/ 5644804 h 5644804"/>
              <a:gd name="connsiteX4" fmla="*/ 0 w 4803542"/>
              <a:gd name="connsiteY4" fmla="*/ 0 h 5644804"/>
              <a:gd name="connsiteX0" fmla="*/ 0 w 4803542"/>
              <a:gd name="connsiteY0" fmla="*/ 0 h 5740054"/>
              <a:gd name="connsiteX1" fmla="*/ 4803542 w 4803542"/>
              <a:gd name="connsiteY1" fmla="*/ 19050 h 5740054"/>
              <a:gd name="connsiteX2" fmla="*/ 4803542 w 4803542"/>
              <a:gd name="connsiteY2" fmla="*/ 5606704 h 5740054"/>
              <a:gd name="connsiteX3" fmla="*/ 95250 w 4803542"/>
              <a:gd name="connsiteY3" fmla="*/ 5740054 h 5740054"/>
              <a:gd name="connsiteX4" fmla="*/ 0 w 4803542"/>
              <a:gd name="connsiteY4" fmla="*/ 0 h 5740054"/>
              <a:gd name="connsiteX0" fmla="*/ 0 w 4803542"/>
              <a:gd name="connsiteY0" fmla="*/ 0 h 5701954"/>
              <a:gd name="connsiteX1" fmla="*/ 4803542 w 4803542"/>
              <a:gd name="connsiteY1" fmla="*/ 19050 h 5701954"/>
              <a:gd name="connsiteX2" fmla="*/ 4803542 w 4803542"/>
              <a:gd name="connsiteY2" fmla="*/ 5606704 h 5701954"/>
              <a:gd name="connsiteX3" fmla="*/ 95250 w 4803542"/>
              <a:gd name="connsiteY3" fmla="*/ 5701954 h 5701954"/>
              <a:gd name="connsiteX4" fmla="*/ 0 w 4803542"/>
              <a:gd name="connsiteY4" fmla="*/ 0 h 5701954"/>
              <a:gd name="connsiteX0" fmla="*/ 0 w 4803542"/>
              <a:gd name="connsiteY0" fmla="*/ 0 h 5701954"/>
              <a:gd name="connsiteX1" fmla="*/ 4803542 w 4803542"/>
              <a:gd name="connsiteY1" fmla="*/ 19050 h 5701954"/>
              <a:gd name="connsiteX2" fmla="*/ 4803542 w 4803542"/>
              <a:gd name="connsiteY2" fmla="*/ 5606704 h 5701954"/>
              <a:gd name="connsiteX3" fmla="*/ 95250 w 4803542"/>
              <a:gd name="connsiteY3" fmla="*/ 5701954 h 5701954"/>
              <a:gd name="connsiteX4" fmla="*/ 0 w 4803542"/>
              <a:gd name="connsiteY4" fmla="*/ 0 h 5701954"/>
              <a:gd name="connsiteX0" fmla="*/ 0 w 4803542"/>
              <a:gd name="connsiteY0" fmla="*/ 0 h 5644804"/>
              <a:gd name="connsiteX1" fmla="*/ 4803542 w 4803542"/>
              <a:gd name="connsiteY1" fmla="*/ 19050 h 5644804"/>
              <a:gd name="connsiteX2" fmla="*/ 4803542 w 4803542"/>
              <a:gd name="connsiteY2" fmla="*/ 5606704 h 5644804"/>
              <a:gd name="connsiteX3" fmla="*/ 95250 w 4803542"/>
              <a:gd name="connsiteY3" fmla="*/ 5644804 h 5644804"/>
              <a:gd name="connsiteX4" fmla="*/ 0 w 4803542"/>
              <a:gd name="connsiteY4" fmla="*/ 0 h 5644804"/>
              <a:gd name="connsiteX0" fmla="*/ 0 w 4803542"/>
              <a:gd name="connsiteY0" fmla="*/ 0 h 5644804"/>
              <a:gd name="connsiteX1" fmla="*/ 4803542 w 4803542"/>
              <a:gd name="connsiteY1" fmla="*/ 19050 h 5644804"/>
              <a:gd name="connsiteX2" fmla="*/ 4803542 w 4803542"/>
              <a:gd name="connsiteY2" fmla="*/ 5606704 h 5644804"/>
              <a:gd name="connsiteX3" fmla="*/ 95250 w 4803542"/>
              <a:gd name="connsiteY3" fmla="*/ 5644804 h 5644804"/>
              <a:gd name="connsiteX4" fmla="*/ 0 w 4803542"/>
              <a:gd name="connsiteY4" fmla="*/ 0 h 5644804"/>
              <a:gd name="connsiteX0" fmla="*/ 0 w 4803542"/>
              <a:gd name="connsiteY0" fmla="*/ 0 h 5644804"/>
              <a:gd name="connsiteX1" fmla="*/ 4803542 w 4803542"/>
              <a:gd name="connsiteY1" fmla="*/ 19050 h 5644804"/>
              <a:gd name="connsiteX2" fmla="*/ 4803542 w 4803542"/>
              <a:gd name="connsiteY2" fmla="*/ 5606704 h 5644804"/>
              <a:gd name="connsiteX3" fmla="*/ 19050 w 4803542"/>
              <a:gd name="connsiteY3" fmla="*/ 5644804 h 5644804"/>
              <a:gd name="connsiteX4" fmla="*/ 0 w 4803542"/>
              <a:gd name="connsiteY4" fmla="*/ 0 h 5644804"/>
              <a:gd name="connsiteX0" fmla="*/ 0 w 4803542"/>
              <a:gd name="connsiteY0" fmla="*/ 0 h 5682904"/>
              <a:gd name="connsiteX1" fmla="*/ 4803542 w 4803542"/>
              <a:gd name="connsiteY1" fmla="*/ 19050 h 5682904"/>
              <a:gd name="connsiteX2" fmla="*/ 4803542 w 4803542"/>
              <a:gd name="connsiteY2" fmla="*/ 5606704 h 5682904"/>
              <a:gd name="connsiteX3" fmla="*/ 19050 w 4803542"/>
              <a:gd name="connsiteY3" fmla="*/ 5682904 h 5682904"/>
              <a:gd name="connsiteX4" fmla="*/ 0 w 4803542"/>
              <a:gd name="connsiteY4" fmla="*/ 0 h 5682904"/>
              <a:gd name="connsiteX0" fmla="*/ 0 w 4803542"/>
              <a:gd name="connsiteY0" fmla="*/ 0 h 5663854"/>
              <a:gd name="connsiteX1" fmla="*/ 4803542 w 4803542"/>
              <a:gd name="connsiteY1" fmla="*/ 19050 h 5663854"/>
              <a:gd name="connsiteX2" fmla="*/ 4803542 w 4803542"/>
              <a:gd name="connsiteY2" fmla="*/ 5606704 h 5663854"/>
              <a:gd name="connsiteX3" fmla="*/ 19050 w 4803542"/>
              <a:gd name="connsiteY3" fmla="*/ 5663854 h 5663854"/>
              <a:gd name="connsiteX4" fmla="*/ 0 w 4803542"/>
              <a:gd name="connsiteY4" fmla="*/ 0 h 56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3542" h="5663854">
                <a:moveTo>
                  <a:pt x="0" y="0"/>
                </a:moveTo>
                <a:lnTo>
                  <a:pt x="4803542" y="19050"/>
                </a:lnTo>
                <a:lnTo>
                  <a:pt x="4803542" y="5606704"/>
                </a:lnTo>
                <a:lnTo>
                  <a:pt x="19050" y="56638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4756" y="384371"/>
            <a:ext cx="10435477" cy="7820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8484" y="9587437"/>
            <a:ext cx="17906999" cy="437686"/>
          </a:xfrm>
          <a:custGeom>
            <a:avLst/>
            <a:gdLst/>
            <a:ahLst/>
            <a:cxnLst/>
            <a:rect l="l" t="t" r="r" b="b"/>
            <a:pathLst>
              <a:path w="7344409" h="288290">
                <a:moveTo>
                  <a:pt x="7344003" y="0"/>
                </a:moveTo>
                <a:lnTo>
                  <a:pt x="0" y="0"/>
                </a:lnTo>
                <a:lnTo>
                  <a:pt x="0" y="287997"/>
                </a:lnTo>
                <a:lnTo>
                  <a:pt x="7344003" y="287997"/>
                </a:lnTo>
                <a:lnTo>
                  <a:pt x="7344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270169" y="1339586"/>
            <a:ext cx="7170343" cy="8274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 rot="21382617">
            <a:off x="3038469" y="1362008"/>
            <a:ext cx="7235739" cy="30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6000" i="1" spc="89" baseline="-2777" dirty="0">
                <a:solidFill>
                  <a:srgbClr val="2C5DB2"/>
                </a:solidFill>
                <a:latin typeface="Verdana"/>
                <a:cs typeface="Verdana"/>
              </a:rPr>
              <a:t>HOW</a:t>
            </a:r>
            <a:r>
              <a:rPr lang="en-US" sz="6000" i="1" spc="-217" baseline="-2777" dirty="0">
                <a:solidFill>
                  <a:srgbClr val="2C5DB2"/>
                </a:solidFill>
                <a:latin typeface="Verdana"/>
                <a:cs typeface="Verdana"/>
              </a:rPr>
              <a:t> </a:t>
            </a:r>
            <a:r>
              <a:rPr lang="en-US" sz="6000" i="1" spc="127" baseline="-1388" dirty="0">
                <a:solidFill>
                  <a:srgbClr val="2C5DB2"/>
                </a:solidFill>
                <a:latin typeface="Verdana"/>
                <a:cs typeface="Verdana"/>
              </a:rPr>
              <a:t>ARE</a:t>
            </a:r>
            <a:r>
              <a:rPr lang="en-US" sz="6000" i="1" spc="-240" baseline="-1388" dirty="0">
                <a:solidFill>
                  <a:srgbClr val="2C5DB2"/>
                </a:solidFill>
                <a:latin typeface="Verdana"/>
                <a:cs typeface="Verdana"/>
              </a:rPr>
              <a:t> </a:t>
            </a:r>
            <a:r>
              <a:rPr lang="en-US" sz="4400" i="1" spc="65" dirty="0">
                <a:solidFill>
                  <a:srgbClr val="2C5DB2"/>
                </a:solidFill>
                <a:latin typeface="Verdana"/>
                <a:cs typeface="Verdana"/>
              </a:rPr>
              <a:t>YOU</a:t>
            </a:r>
            <a:r>
              <a:rPr lang="en-US" sz="4400" i="1" spc="-160" dirty="0">
                <a:solidFill>
                  <a:srgbClr val="2C5DB2"/>
                </a:solidFill>
                <a:latin typeface="Verdana"/>
                <a:cs typeface="Verdana"/>
              </a:rPr>
              <a:t> </a:t>
            </a:r>
            <a:r>
              <a:rPr lang="en-US" sz="6000" i="1" spc="-60" baseline="1388" dirty="0">
                <a:solidFill>
                  <a:srgbClr val="2C5DB2"/>
                </a:solidFill>
                <a:latin typeface="Verdana"/>
                <a:cs typeface="Verdana"/>
              </a:rPr>
              <a:t>ASSESSED?</a:t>
            </a:r>
            <a:endParaRPr lang="en-US" sz="6000" baseline="4166" dirty="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 rot="21360000">
            <a:off x="2905904" y="2325722"/>
            <a:ext cx="7365351" cy="150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2800" b="1" spc="60" baseline="-5555" dirty="0">
                <a:solidFill>
                  <a:srgbClr val="2855A2"/>
                </a:solidFill>
                <a:latin typeface="Arial"/>
                <a:cs typeface="Arial"/>
              </a:rPr>
              <a:t>Component </a:t>
            </a:r>
            <a:r>
              <a:rPr sz="2800" b="1" spc="-202" baseline="-2777" dirty="0">
                <a:solidFill>
                  <a:srgbClr val="2855A2"/>
                </a:solidFill>
                <a:latin typeface="Arial"/>
                <a:cs typeface="Arial"/>
              </a:rPr>
              <a:t>1 </a:t>
            </a:r>
            <a:r>
              <a:rPr sz="2800" b="1" spc="22" baseline="-2777" dirty="0">
                <a:solidFill>
                  <a:srgbClr val="2855A2"/>
                </a:solidFill>
                <a:latin typeface="Arial"/>
                <a:cs typeface="Arial"/>
              </a:rPr>
              <a:t>Principles </a:t>
            </a:r>
            <a:r>
              <a:rPr sz="1600" b="1" spc="50" dirty="0">
                <a:solidFill>
                  <a:srgbClr val="2855A2"/>
                </a:solidFill>
                <a:latin typeface="Arial"/>
                <a:cs typeface="Arial"/>
              </a:rPr>
              <a:t>of </a:t>
            </a:r>
            <a:r>
              <a:rPr sz="1600" b="1" spc="45" dirty="0">
                <a:solidFill>
                  <a:srgbClr val="2855A2"/>
                </a:solidFill>
                <a:latin typeface="Arial"/>
                <a:cs typeface="Arial"/>
              </a:rPr>
              <a:t>Food </a:t>
            </a:r>
            <a:r>
              <a:rPr sz="2800" b="1" spc="44" baseline="2777" dirty="0">
                <a:solidFill>
                  <a:srgbClr val="2855A2"/>
                </a:solidFill>
                <a:latin typeface="Arial"/>
                <a:cs typeface="Arial"/>
              </a:rPr>
              <a:t>Preparation </a:t>
            </a:r>
            <a:r>
              <a:rPr sz="2800" b="1" spc="52" baseline="5555" dirty="0">
                <a:solidFill>
                  <a:srgbClr val="2855A2"/>
                </a:solidFill>
                <a:latin typeface="Arial"/>
                <a:cs typeface="Arial"/>
              </a:rPr>
              <a:t>and</a:t>
            </a:r>
            <a:r>
              <a:rPr sz="2800" b="1" spc="-157" baseline="5555" dirty="0">
                <a:solidFill>
                  <a:srgbClr val="2855A2"/>
                </a:solidFill>
                <a:latin typeface="Arial"/>
                <a:cs typeface="Arial"/>
              </a:rPr>
              <a:t> </a:t>
            </a:r>
            <a:r>
              <a:rPr sz="2800" b="1" spc="60" baseline="5555" dirty="0">
                <a:solidFill>
                  <a:srgbClr val="2855A2"/>
                </a:solidFill>
                <a:latin typeface="Arial"/>
                <a:cs typeface="Arial"/>
              </a:rPr>
              <a:t>Nutrition</a:t>
            </a:r>
            <a:endParaRPr sz="280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1360000">
            <a:off x="2904795" y="2731689"/>
            <a:ext cx="8135409" cy="145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2800" spc="-30" baseline="-5555" dirty="0">
                <a:solidFill>
                  <a:srgbClr val="2855A2"/>
                </a:solidFill>
                <a:latin typeface="Verdana"/>
                <a:cs typeface="Verdana"/>
              </a:rPr>
              <a:t>There</a:t>
            </a:r>
            <a:r>
              <a:rPr sz="2800" spc="-89" baseline="-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baseline="-5555" dirty="0">
                <a:solidFill>
                  <a:srgbClr val="2855A2"/>
                </a:solidFill>
                <a:latin typeface="Verdana"/>
                <a:cs typeface="Verdana"/>
              </a:rPr>
              <a:t>will</a:t>
            </a:r>
            <a:r>
              <a:rPr sz="2800" spc="-89" baseline="-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22" baseline="-2777" dirty="0">
                <a:solidFill>
                  <a:srgbClr val="2855A2"/>
                </a:solidFill>
                <a:latin typeface="Verdana"/>
                <a:cs typeface="Verdana"/>
              </a:rPr>
              <a:t>be</a:t>
            </a:r>
            <a:r>
              <a:rPr sz="2800" spc="-89" baseline="-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37" baseline="-2777" dirty="0">
                <a:solidFill>
                  <a:srgbClr val="2855A2"/>
                </a:solidFill>
                <a:latin typeface="Verdana"/>
                <a:cs typeface="Verdana"/>
              </a:rPr>
              <a:t>a</a:t>
            </a:r>
            <a:r>
              <a:rPr sz="2800" spc="-82" baseline="-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7" baseline="-2777" dirty="0">
                <a:solidFill>
                  <a:srgbClr val="2855A2"/>
                </a:solidFill>
                <a:latin typeface="Verdana"/>
                <a:cs typeface="Verdana"/>
              </a:rPr>
              <a:t>writt</a:t>
            </a:r>
            <a:r>
              <a:rPr sz="1600" spc="-5" dirty="0">
                <a:solidFill>
                  <a:srgbClr val="2855A2"/>
                </a:solidFill>
                <a:latin typeface="Verdana"/>
                <a:cs typeface="Verdana"/>
              </a:rPr>
              <a:t>en</a:t>
            </a:r>
            <a:r>
              <a:rPr sz="1600" spc="-60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2855A2"/>
                </a:solidFill>
                <a:latin typeface="Verdana"/>
                <a:cs typeface="Verdana"/>
              </a:rPr>
              <a:t>examina</a:t>
            </a:r>
            <a:r>
              <a:rPr sz="2800" spc="-30" baseline="2777" dirty="0">
                <a:solidFill>
                  <a:srgbClr val="2855A2"/>
                </a:solidFill>
                <a:latin typeface="Verdana"/>
                <a:cs typeface="Verdana"/>
              </a:rPr>
              <a:t>tion</a:t>
            </a:r>
            <a:r>
              <a:rPr sz="2800" spc="-89" baseline="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22" baseline="2777" dirty="0">
                <a:solidFill>
                  <a:srgbClr val="2855A2"/>
                </a:solidFill>
                <a:latin typeface="Verdana"/>
                <a:cs typeface="Verdana"/>
              </a:rPr>
              <a:t>in</a:t>
            </a:r>
            <a:r>
              <a:rPr sz="2800" spc="-89" baseline="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7" baseline="2777" dirty="0">
                <a:solidFill>
                  <a:srgbClr val="2855A2"/>
                </a:solidFill>
                <a:latin typeface="Verdana"/>
                <a:cs typeface="Verdana"/>
              </a:rPr>
              <a:t>the</a:t>
            </a:r>
            <a:r>
              <a:rPr sz="2800" spc="-82" baseline="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30" baseline="5555" dirty="0">
                <a:solidFill>
                  <a:srgbClr val="2855A2"/>
                </a:solidFill>
                <a:latin typeface="Verdana"/>
                <a:cs typeface="Verdana"/>
              </a:rPr>
              <a:t>summer</a:t>
            </a:r>
            <a:r>
              <a:rPr sz="2800" spc="-89" baseline="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baseline="5555" dirty="0">
                <a:solidFill>
                  <a:srgbClr val="2855A2"/>
                </a:solidFill>
                <a:latin typeface="Verdana"/>
                <a:cs typeface="Verdana"/>
              </a:rPr>
              <a:t>when</a:t>
            </a:r>
            <a:r>
              <a:rPr sz="2800" spc="-89" baseline="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15" baseline="8333" dirty="0">
                <a:solidFill>
                  <a:srgbClr val="2855A2"/>
                </a:solidFill>
                <a:latin typeface="Verdana"/>
                <a:cs typeface="Verdana"/>
              </a:rPr>
              <a:t>you</a:t>
            </a:r>
            <a:r>
              <a:rPr sz="2800" spc="-82" baseline="8333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44" baseline="8333" dirty="0">
                <a:solidFill>
                  <a:srgbClr val="2855A2"/>
                </a:solidFill>
                <a:latin typeface="Verdana"/>
                <a:cs typeface="Verdana"/>
              </a:rPr>
              <a:t>are</a:t>
            </a:r>
            <a:r>
              <a:rPr sz="2800" spc="-89" baseline="8333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22" baseline="11111" dirty="0">
                <a:solidFill>
                  <a:srgbClr val="2855A2"/>
                </a:solidFill>
                <a:latin typeface="Verdana"/>
                <a:cs typeface="Verdana"/>
              </a:rPr>
              <a:t>in</a:t>
            </a:r>
            <a:endParaRPr sz="2800" baseline="11111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 rot="21360000">
            <a:off x="2955799" y="3316876"/>
            <a:ext cx="969333" cy="14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pc="-25" dirty="0">
                <a:solidFill>
                  <a:srgbClr val="2855A2"/>
                </a:solidFill>
                <a:latin typeface="Verdana"/>
                <a:cs typeface="Verdana"/>
              </a:rPr>
              <a:t>year</a:t>
            </a:r>
            <a:r>
              <a:rPr spc="-150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pc="-225" dirty="0">
                <a:solidFill>
                  <a:srgbClr val="2855A2"/>
                </a:solidFill>
                <a:latin typeface="Verdana"/>
                <a:cs typeface="Verdana"/>
              </a:rPr>
              <a:t>11.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 rot="21360000">
            <a:off x="3089783" y="3842009"/>
            <a:ext cx="6900449" cy="150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2800" b="1" spc="60" baseline="-5555" dirty="0">
                <a:solidFill>
                  <a:srgbClr val="2855A2"/>
                </a:solidFill>
                <a:latin typeface="Arial"/>
                <a:cs typeface="Arial"/>
              </a:rPr>
              <a:t>Component </a:t>
            </a:r>
            <a:r>
              <a:rPr sz="2800" b="1" spc="97" baseline="-2777" dirty="0">
                <a:solidFill>
                  <a:srgbClr val="2855A2"/>
                </a:solidFill>
                <a:latin typeface="Arial"/>
                <a:cs typeface="Arial"/>
              </a:rPr>
              <a:t>2 </a:t>
            </a:r>
            <a:r>
              <a:rPr sz="2800" b="1" spc="67" baseline="-2777" dirty="0">
                <a:solidFill>
                  <a:srgbClr val="2855A2"/>
                </a:solidFill>
                <a:latin typeface="Arial"/>
                <a:cs typeface="Arial"/>
              </a:rPr>
              <a:t>Food </a:t>
            </a:r>
            <a:r>
              <a:rPr sz="2800" b="1" spc="44" baseline="-2777" dirty="0">
                <a:solidFill>
                  <a:srgbClr val="2855A2"/>
                </a:solidFill>
                <a:latin typeface="Arial"/>
                <a:cs typeface="Arial"/>
              </a:rPr>
              <a:t>Pr</a:t>
            </a:r>
            <a:r>
              <a:rPr sz="1600" b="1" spc="30" dirty="0">
                <a:solidFill>
                  <a:srgbClr val="2855A2"/>
                </a:solidFill>
                <a:latin typeface="Arial"/>
                <a:cs typeface="Arial"/>
              </a:rPr>
              <a:t>eparation </a:t>
            </a:r>
            <a:r>
              <a:rPr sz="2800" b="1" spc="52" baseline="2777" dirty="0">
                <a:solidFill>
                  <a:srgbClr val="2855A2"/>
                </a:solidFill>
                <a:latin typeface="Arial"/>
                <a:cs typeface="Arial"/>
              </a:rPr>
              <a:t>and </a:t>
            </a:r>
            <a:r>
              <a:rPr sz="2800" b="1" spc="60" baseline="2777" dirty="0">
                <a:solidFill>
                  <a:srgbClr val="2855A2"/>
                </a:solidFill>
                <a:latin typeface="Arial"/>
                <a:cs typeface="Arial"/>
              </a:rPr>
              <a:t>Nutrition </a:t>
            </a:r>
            <a:r>
              <a:rPr sz="2800" b="1" spc="22" baseline="5555" dirty="0">
                <a:solidFill>
                  <a:srgbClr val="2855A2"/>
                </a:solidFill>
                <a:latin typeface="Arial"/>
                <a:cs typeface="Arial"/>
              </a:rPr>
              <a:t>in</a:t>
            </a:r>
            <a:r>
              <a:rPr sz="2800" b="1" spc="-277" baseline="5555" dirty="0">
                <a:solidFill>
                  <a:srgbClr val="2855A2"/>
                </a:solidFill>
                <a:latin typeface="Arial"/>
                <a:cs typeface="Arial"/>
              </a:rPr>
              <a:t> </a:t>
            </a:r>
            <a:r>
              <a:rPr sz="2800" b="1" spc="44" baseline="5555" dirty="0">
                <a:solidFill>
                  <a:srgbClr val="2855A2"/>
                </a:solidFill>
                <a:latin typeface="Arial"/>
                <a:cs typeface="Arial"/>
              </a:rPr>
              <a:t>Action</a:t>
            </a:r>
            <a:endParaRPr sz="280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21360000">
            <a:off x="3112330" y="4263085"/>
            <a:ext cx="7780657" cy="15093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ts val="960"/>
              </a:lnSpc>
              <a:spcBef>
                <a:spcPts val="40"/>
              </a:spcBef>
            </a:pPr>
            <a:r>
              <a:rPr sz="1600" dirty="0">
                <a:solidFill>
                  <a:srgbClr val="2855A2"/>
                </a:solidFill>
                <a:latin typeface="Verdana"/>
                <a:cs typeface="Verdana"/>
              </a:rPr>
              <a:t>You</a:t>
            </a:r>
            <a:r>
              <a:rPr sz="1600" spc="-130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855A2"/>
                </a:solidFill>
                <a:latin typeface="Verdana"/>
                <a:cs typeface="Verdana"/>
              </a:rPr>
              <a:t>will</a:t>
            </a:r>
            <a:r>
              <a:rPr sz="1600" spc="-130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baseline="2777" dirty="0">
                <a:solidFill>
                  <a:srgbClr val="2855A2"/>
                </a:solidFill>
                <a:latin typeface="Verdana"/>
                <a:cs typeface="Verdana"/>
              </a:rPr>
              <a:t>need</a:t>
            </a:r>
            <a:r>
              <a:rPr sz="2800" spc="-187" baseline="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7" baseline="2777" dirty="0">
                <a:solidFill>
                  <a:srgbClr val="2855A2"/>
                </a:solidFill>
                <a:latin typeface="Verdana"/>
                <a:cs typeface="Verdana"/>
              </a:rPr>
              <a:t>to</a:t>
            </a:r>
            <a:r>
              <a:rPr sz="2800" spc="-195" baseline="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baseline="2777" dirty="0">
                <a:solidFill>
                  <a:srgbClr val="2855A2"/>
                </a:solidFill>
                <a:latin typeface="Verdana"/>
                <a:cs typeface="Verdana"/>
              </a:rPr>
              <a:t>complet</a:t>
            </a:r>
            <a:r>
              <a:rPr sz="2800" baseline="5555" dirty="0">
                <a:solidFill>
                  <a:srgbClr val="2855A2"/>
                </a:solidFill>
                <a:latin typeface="Verdana"/>
                <a:cs typeface="Verdana"/>
              </a:rPr>
              <a:t>e</a:t>
            </a:r>
            <a:r>
              <a:rPr sz="2800" spc="-195" baseline="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22" baseline="5555" dirty="0">
                <a:solidFill>
                  <a:srgbClr val="2855A2"/>
                </a:solidFill>
                <a:latin typeface="Verdana"/>
                <a:cs typeface="Verdana"/>
              </a:rPr>
              <a:t>two</a:t>
            </a:r>
            <a:r>
              <a:rPr sz="2800" spc="-187" baseline="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30" baseline="8333" dirty="0">
                <a:solidFill>
                  <a:srgbClr val="2855A2"/>
                </a:solidFill>
                <a:latin typeface="Verdana"/>
                <a:cs typeface="Verdana"/>
              </a:rPr>
              <a:t>non-examina</a:t>
            </a:r>
            <a:r>
              <a:rPr sz="2800" spc="-30" baseline="11111" dirty="0">
                <a:solidFill>
                  <a:srgbClr val="2855A2"/>
                </a:solidFill>
                <a:latin typeface="Verdana"/>
                <a:cs typeface="Verdana"/>
              </a:rPr>
              <a:t>tion</a:t>
            </a:r>
            <a:r>
              <a:rPr sz="2800" spc="-195" baseline="11111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30" baseline="11111" dirty="0">
                <a:solidFill>
                  <a:srgbClr val="2855A2"/>
                </a:solidFill>
                <a:latin typeface="Verdana"/>
                <a:cs typeface="Verdana"/>
              </a:rPr>
              <a:t>tasks</a:t>
            </a:r>
            <a:r>
              <a:rPr sz="2800" spc="-187" baseline="11111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15" baseline="13888" dirty="0">
                <a:solidFill>
                  <a:srgbClr val="2855A2"/>
                </a:solidFill>
                <a:latin typeface="Verdana"/>
                <a:cs typeface="Verdana"/>
              </a:rPr>
              <a:t>(NEAs)</a:t>
            </a:r>
            <a:r>
              <a:rPr sz="2800" spc="-195" baseline="13888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7" baseline="13888" dirty="0">
                <a:solidFill>
                  <a:srgbClr val="2855A2"/>
                </a:solidFill>
                <a:latin typeface="Verdana"/>
                <a:cs typeface="Verdana"/>
              </a:rPr>
              <a:t>which</a:t>
            </a:r>
            <a:endParaRPr sz="2800" baseline="13888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 rot="21360000">
            <a:off x="3201048" y="4642533"/>
            <a:ext cx="7803901" cy="14965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ts val="969"/>
              </a:lnSpc>
              <a:spcBef>
                <a:spcPts val="30"/>
              </a:spcBef>
            </a:pPr>
            <a:r>
              <a:rPr sz="1600" dirty="0">
                <a:solidFill>
                  <a:srgbClr val="2855A2"/>
                </a:solidFill>
                <a:latin typeface="Verdana"/>
                <a:cs typeface="Verdana"/>
              </a:rPr>
              <a:t>will</a:t>
            </a:r>
            <a:r>
              <a:rPr sz="1600" spc="-6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2855A2"/>
                </a:solidFill>
                <a:latin typeface="Verdana"/>
                <a:cs typeface="Verdana"/>
              </a:rPr>
              <a:t>be</a:t>
            </a:r>
            <a:r>
              <a:rPr sz="1600" spc="-6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22" baseline="2777" dirty="0">
                <a:solidFill>
                  <a:srgbClr val="2855A2"/>
                </a:solidFill>
                <a:latin typeface="Verdana"/>
                <a:cs typeface="Verdana"/>
              </a:rPr>
              <a:t>issued</a:t>
            </a:r>
            <a:r>
              <a:rPr sz="2800" spc="-89" baseline="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7" baseline="2777" dirty="0">
                <a:solidFill>
                  <a:srgbClr val="2855A2"/>
                </a:solidFill>
                <a:latin typeface="Verdana"/>
                <a:cs typeface="Verdana"/>
              </a:rPr>
              <a:t>to</a:t>
            </a:r>
            <a:r>
              <a:rPr sz="2800" spc="-97" baseline="2777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15" baseline="2777" dirty="0">
                <a:solidFill>
                  <a:srgbClr val="2855A2"/>
                </a:solidFill>
                <a:latin typeface="Verdana"/>
                <a:cs typeface="Verdana"/>
              </a:rPr>
              <a:t>y</a:t>
            </a:r>
            <a:r>
              <a:rPr sz="2800" spc="-15" baseline="5555" dirty="0">
                <a:solidFill>
                  <a:srgbClr val="2855A2"/>
                </a:solidFill>
                <a:latin typeface="Verdana"/>
                <a:cs typeface="Verdana"/>
              </a:rPr>
              <a:t>ou</a:t>
            </a:r>
            <a:r>
              <a:rPr sz="2800" spc="-89" baseline="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baseline="5555" dirty="0">
                <a:solidFill>
                  <a:srgbClr val="2855A2"/>
                </a:solidFill>
                <a:latin typeface="Verdana"/>
                <a:cs typeface="Verdana"/>
              </a:rPr>
              <a:t>by</a:t>
            </a:r>
            <a:r>
              <a:rPr sz="2800" spc="-97" baseline="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22" baseline="5555" dirty="0">
                <a:solidFill>
                  <a:srgbClr val="2855A2"/>
                </a:solidFill>
                <a:latin typeface="Verdana"/>
                <a:cs typeface="Verdana"/>
              </a:rPr>
              <a:t>your</a:t>
            </a:r>
            <a:r>
              <a:rPr sz="2800" spc="-89" baseline="5555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15" baseline="8333" dirty="0">
                <a:solidFill>
                  <a:srgbClr val="2855A2"/>
                </a:solidFill>
                <a:latin typeface="Verdana"/>
                <a:cs typeface="Verdana"/>
              </a:rPr>
              <a:t>teacher</a:t>
            </a:r>
            <a:r>
              <a:rPr sz="2800" spc="-97" baseline="8333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baseline="8333" dirty="0">
                <a:solidFill>
                  <a:srgbClr val="2855A2"/>
                </a:solidFill>
                <a:latin typeface="Verdana"/>
                <a:cs typeface="Verdana"/>
              </a:rPr>
              <a:t>when</a:t>
            </a:r>
            <a:r>
              <a:rPr sz="2800" spc="-89" baseline="8333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15" baseline="11111" dirty="0">
                <a:solidFill>
                  <a:srgbClr val="2855A2"/>
                </a:solidFill>
                <a:latin typeface="Verdana"/>
                <a:cs typeface="Verdana"/>
              </a:rPr>
              <a:t>you</a:t>
            </a:r>
            <a:r>
              <a:rPr sz="2800" spc="-97" baseline="11111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44" baseline="11111" dirty="0">
                <a:solidFill>
                  <a:srgbClr val="2855A2"/>
                </a:solidFill>
                <a:latin typeface="Verdana"/>
                <a:cs typeface="Verdana"/>
              </a:rPr>
              <a:t>are</a:t>
            </a:r>
            <a:r>
              <a:rPr sz="2800" spc="-89" baseline="11111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22" baseline="11111" dirty="0">
                <a:solidFill>
                  <a:srgbClr val="2855A2"/>
                </a:solidFill>
                <a:latin typeface="Verdana"/>
                <a:cs typeface="Verdana"/>
              </a:rPr>
              <a:t>in</a:t>
            </a:r>
            <a:r>
              <a:rPr sz="2800" spc="-97" baseline="11111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37" baseline="13888" dirty="0">
                <a:solidFill>
                  <a:srgbClr val="2855A2"/>
                </a:solidFill>
                <a:latin typeface="Verdana"/>
                <a:cs typeface="Verdana"/>
              </a:rPr>
              <a:t>year</a:t>
            </a:r>
            <a:r>
              <a:rPr sz="2800" spc="-89" baseline="13888" dirty="0">
                <a:solidFill>
                  <a:srgbClr val="2855A2"/>
                </a:solidFill>
                <a:latin typeface="Verdana"/>
                <a:cs typeface="Verdana"/>
              </a:rPr>
              <a:t> </a:t>
            </a:r>
            <a:r>
              <a:rPr sz="2800" spc="-337" baseline="13888" dirty="0">
                <a:solidFill>
                  <a:srgbClr val="2855A2"/>
                </a:solidFill>
                <a:latin typeface="Verdana"/>
                <a:cs typeface="Verdana"/>
              </a:rPr>
              <a:t>11.</a:t>
            </a:r>
            <a:endParaRPr sz="2800" baseline="13888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 rot="21360000">
            <a:off x="3221706" y="5398034"/>
            <a:ext cx="7682533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2400" baseline="8333" dirty="0">
                <a:solidFill>
                  <a:srgbClr val="2855A2"/>
                </a:solidFill>
                <a:latin typeface="Verdana"/>
                <a:cs typeface="Verdana"/>
              </a:rPr>
              <a:t>Assessment 1: A Food investigation assessment worth 30 marks</a:t>
            </a:r>
            <a:endParaRPr sz="2400" baseline="8333" dirty="0">
              <a:solidFill>
                <a:srgbClr val="2855A2"/>
              </a:solidFill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 rot="21360000">
            <a:off x="3251444" y="5755606"/>
            <a:ext cx="8334886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2400" b="1" baseline="8333" dirty="0">
                <a:solidFill>
                  <a:srgbClr val="2855A2"/>
                </a:solidFill>
                <a:latin typeface="Verdana"/>
                <a:cs typeface="Verdana"/>
              </a:rPr>
              <a:t>Assessment 2: A Food Preparation assessment </a:t>
            </a:r>
            <a:r>
              <a:rPr lang="en-GB" sz="2400" baseline="8333" dirty="0">
                <a:solidFill>
                  <a:srgbClr val="2855A2"/>
                </a:solidFill>
                <a:latin typeface="Verdana"/>
                <a:cs typeface="Verdana"/>
              </a:rPr>
              <a:t>worth 70 marks.</a:t>
            </a:r>
            <a:endParaRPr sz="2400" baseline="8333" dirty="0">
              <a:solidFill>
                <a:srgbClr val="2855A2"/>
              </a:solidFill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 rot="21360000">
            <a:off x="3253201" y="6186916"/>
            <a:ext cx="6892439" cy="138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2400" b="1" baseline="8333" dirty="0">
                <a:solidFill>
                  <a:srgbClr val="2855A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This includes a 3-hour practical session </a:t>
            </a:r>
            <a:r>
              <a:rPr lang="en-GB" sz="2400" baseline="8333" dirty="0">
                <a:solidFill>
                  <a:srgbClr val="2855A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which will allow you to</a:t>
            </a:r>
            <a:endParaRPr sz="2400" baseline="8333" dirty="0">
              <a:solidFill>
                <a:srgbClr val="2855A2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1360000">
            <a:off x="3331333" y="6617977"/>
            <a:ext cx="5306564" cy="14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pc="-5" dirty="0">
                <a:solidFill>
                  <a:srgbClr val="2855A2"/>
                </a:solidFill>
                <a:latin typeface="Verdana"/>
                <a:cs typeface="Verdana"/>
              </a:rPr>
              <a:t>showcase the skills you have learnt.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3877411" y="9613900"/>
            <a:ext cx="12572999" cy="32957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spcBef>
                <a:spcPts val="170"/>
              </a:spcBef>
            </a:pPr>
            <a:r>
              <a:rPr sz="2000" spc="25" dirty="0">
                <a:solidFill>
                  <a:srgbClr val="F15F22"/>
                </a:solidFill>
                <a:latin typeface="Verdana"/>
                <a:cs typeface="Verdana"/>
              </a:rPr>
              <a:t>Find </a:t>
            </a:r>
            <a:r>
              <a:rPr sz="2000" spc="10" dirty="0">
                <a:solidFill>
                  <a:srgbClr val="F15F22"/>
                </a:solidFill>
                <a:latin typeface="Verdana"/>
                <a:cs typeface="Verdana"/>
              </a:rPr>
              <a:t>out </a:t>
            </a:r>
            <a:r>
              <a:rPr sz="2000" spc="-10" dirty="0">
                <a:solidFill>
                  <a:srgbClr val="F15F22"/>
                </a:solidFill>
                <a:latin typeface="Verdana"/>
                <a:cs typeface="Verdana"/>
              </a:rPr>
              <a:t>more </a:t>
            </a:r>
            <a:r>
              <a:rPr sz="2000" spc="-15" dirty="0">
                <a:solidFill>
                  <a:srgbClr val="F15F22"/>
                </a:solidFill>
                <a:latin typeface="Verdana"/>
                <a:cs typeface="Verdana"/>
              </a:rPr>
              <a:t>at</a:t>
            </a:r>
            <a:r>
              <a:rPr sz="2000" spc="-190" dirty="0">
                <a:solidFill>
                  <a:srgbClr val="F15F2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15F22"/>
                </a:solidFill>
                <a:latin typeface="Verdana"/>
                <a:cs typeface="Verdana"/>
                <a:hlinkClick r:id="rId8"/>
              </a:rPr>
              <a:t>www.eduqas.co.uk/qualifications/food-preparation-and-nutrition-gcse</a:t>
            </a:r>
            <a:endParaRPr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15F2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900</Words>
  <Application>Microsoft Office PowerPoint</Application>
  <PresentationFormat>Custom</PresentationFormat>
  <Paragraphs>67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Nita Panchal</dc:creator>
  <cp:lastModifiedBy>Nita Panchal</cp:lastModifiedBy>
  <cp:revision>5</cp:revision>
  <dcterms:created xsi:type="dcterms:W3CDTF">2022-01-04T17:24:10Z</dcterms:created>
  <dcterms:modified xsi:type="dcterms:W3CDTF">2022-01-05T15:06:14Z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2022-01-04T00:00:00Z</vt:filetime>
  </property>
</Properties>
</file>