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305" r:id="rId2"/>
    <p:sldId id="256" r:id="rId3"/>
    <p:sldId id="277" r:id="rId4"/>
    <p:sldId id="301" r:id="rId5"/>
    <p:sldId id="280" r:id="rId6"/>
    <p:sldId id="260" r:id="rId7"/>
    <p:sldId id="257" r:id="rId8"/>
    <p:sldId id="258" r:id="rId9"/>
    <p:sldId id="259" r:id="rId10"/>
    <p:sldId id="307" r:id="rId11"/>
    <p:sldId id="308" r:id="rId12"/>
    <p:sldId id="309" r:id="rId13"/>
    <p:sldId id="261" r:id="rId14"/>
    <p:sldId id="265" r:id="rId15"/>
    <p:sldId id="283" r:id="rId16"/>
    <p:sldId id="281" r:id="rId17"/>
    <p:sldId id="282" r:id="rId18"/>
    <p:sldId id="310" r:id="rId19"/>
    <p:sldId id="311" r:id="rId20"/>
    <p:sldId id="318" r:id="rId21"/>
    <p:sldId id="312" r:id="rId22"/>
    <p:sldId id="316" r:id="rId23"/>
    <p:sldId id="317" r:id="rId24"/>
    <p:sldId id="264" r:id="rId25"/>
    <p:sldId id="267" r:id="rId26"/>
    <p:sldId id="319" r:id="rId27"/>
    <p:sldId id="315" r:id="rId28"/>
    <p:sldId id="313" r:id="rId29"/>
    <p:sldId id="321" r:id="rId30"/>
    <p:sldId id="276" r:id="rId31"/>
    <p:sldId id="279" r:id="rId32"/>
    <p:sldId id="275" r:id="rId33"/>
    <p:sldId id="298" r:id="rId34"/>
    <p:sldId id="320" r:id="rId35"/>
    <p:sldId id="286" r:id="rId36"/>
    <p:sldId id="299"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72" d="100"/>
          <a:sy n="72" d="100"/>
        </p:scale>
        <p:origin x="43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2AFC49-BF38-4BAE-AC59-5BAF93886A50}" type="datetimeFigureOut">
              <a:rPr lang="en-GB" smtClean="0"/>
              <a:t>13/06/2022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40CBE1-948F-4721-9568-028EBB44FBA2}" type="slidenum">
              <a:rPr lang="en-GB" smtClean="0"/>
              <a:t>‹#›</a:t>
            </a:fld>
            <a:endParaRPr lang="en-GB"/>
          </a:p>
        </p:txBody>
      </p:sp>
    </p:spTree>
    <p:extLst>
      <p:ext uri="{BB962C8B-B14F-4D97-AF65-F5344CB8AC3E}">
        <p14:creationId xmlns:p14="http://schemas.microsoft.com/office/powerpoint/2010/main" val="3106589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Gratitude to parents for trusting us</a:t>
            </a:r>
            <a:r>
              <a:rPr lang="en-GB" baseline="0" dirty="0"/>
              <a:t> and following us on the journey</a:t>
            </a:r>
            <a:r>
              <a:rPr lang="en-GB" dirty="0"/>
              <a:t>, relief</a:t>
            </a:r>
            <a:r>
              <a:rPr lang="en-GB" baseline="0" dirty="0"/>
              <a:t> when we have completed, support three ways, GCSE is not what it was for us.  Nowhere near as heavy as it is now for students.  There will be moments where they feel they cannot go on-but we have to support them through the lows.</a:t>
            </a:r>
            <a:endParaRPr lang="en-GB" dirty="0"/>
          </a:p>
        </p:txBody>
      </p:sp>
      <p:sp>
        <p:nvSpPr>
          <p:cNvPr id="4" name="Slide Number Placeholder 3"/>
          <p:cNvSpPr>
            <a:spLocks noGrp="1"/>
          </p:cNvSpPr>
          <p:nvPr>
            <p:ph type="sldNum" sz="quarter" idx="10"/>
          </p:nvPr>
        </p:nvSpPr>
        <p:spPr/>
        <p:txBody>
          <a:bodyPr/>
          <a:lstStyle/>
          <a:p>
            <a:fld id="{7FEAEB10-D81D-4283-858F-B27FB896878C}" type="slidenum">
              <a:rPr lang="en-GB" smtClean="0"/>
              <a:t>5</a:t>
            </a:fld>
            <a:endParaRPr lang="en-GB"/>
          </a:p>
        </p:txBody>
      </p:sp>
    </p:spTree>
    <p:extLst>
      <p:ext uri="{BB962C8B-B14F-4D97-AF65-F5344CB8AC3E}">
        <p14:creationId xmlns:p14="http://schemas.microsoft.com/office/powerpoint/2010/main" val="3837826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AO1-40%, AO2-40%, AO3</a:t>
            </a:r>
            <a:r>
              <a:rPr lang="en-GB" baseline="0" dirty="0"/>
              <a:t>-15% &amp; AO4-5%</a:t>
            </a:r>
          </a:p>
          <a:p>
            <a:r>
              <a:rPr lang="en-GB" baseline="0" dirty="0"/>
              <a:t>AO1 and AO2 never separated.</a:t>
            </a:r>
          </a:p>
          <a:p>
            <a:r>
              <a:rPr lang="en-GB" baseline="0" dirty="0"/>
              <a:t>The percentages are for the whole qualification-across both papers</a:t>
            </a:r>
            <a:endParaRPr lang="en-GB" dirty="0"/>
          </a:p>
        </p:txBody>
      </p:sp>
      <p:sp>
        <p:nvSpPr>
          <p:cNvPr id="4" name="Slide Number Placeholder 3"/>
          <p:cNvSpPr>
            <a:spLocks noGrp="1"/>
          </p:cNvSpPr>
          <p:nvPr>
            <p:ph type="sldNum" sz="quarter" idx="10"/>
          </p:nvPr>
        </p:nvSpPr>
        <p:spPr/>
        <p:txBody>
          <a:bodyPr/>
          <a:lstStyle/>
          <a:p>
            <a:fld id="{5B327264-CFBC-48E4-ACFF-251AF3208134}" type="slidenum">
              <a:rPr lang="en-GB" smtClean="0"/>
              <a:t>9</a:t>
            </a:fld>
            <a:endParaRPr lang="en-GB"/>
          </a:p>
        </p:txBody>
      </p:sp>
    </p:spTree>
    <p:extLst>
      <p:ext uri="{BB962C8B-B14F-4D97-AF65-F5344CB8AC3E}">
        <p14:creationId xmlns:p14="http://schemas.microsoft.com/office/powerpoint/2010/main" val="22681252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Data mention here. Grades we enter</a:t>
            </a:r>
            <a:r>
              <a:rPr lang="en-GB" baseline="0" dirty="0"/>
              <a:t> in the system.</a:t>
            </a:r>
            <a:endParaRPr lang="en-GB" dirty="0"/>
          </a:p>
        </p:txBody>
      </p:sp>
      <p:sp>
        <p:nvSpPr>
          <p:cNvPr id="4" name="Slide Number Placeholder 3"/>
          <p:cNvSpPr>
            <a:spLocks noGrp="1"/>
          </p:cNvSpPr>
          <p:nvPr>
            <p:ph type="sldNum" sz="quarter" idx="10"/>
          </p:nvPr>
        </p:nvSpPr>
        <p:spPr/>
        <p:txBody>
          <a:bodyPr/>
          <a:lstStyle/>
          <a:p>
            <a:fld id="{7FEAEB10-D81D-4283-858F-B27FB896878C}" type="slidenum">
              <a:rPr lang="en-GB" smtClean="0"/>
              <a:t>12</a:t>
            </a:fld>
            <a:endParaRPr lang="en-GB"/>
          </a:p>
        </p:txBody>
      </p:sp>
    </p:spTree>
    <p:extLst>
      <p:ext uri="{BB962C8B-B14F-4D97-AF65-F5344CB8AC3E}">
        <p14:creationId xmlns:p14="http://schemas.microsoft.com/office/powerpoint/2010/main" val="5578431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Do on a flashcard type</a:t>
            </a:r>
            <a:r>
              <a:rPr lang="en-GB" baseline="0" dirty="0"/>
              <a:t> bit of paper to show how to do it.</a:t>
            </a:r>
            <a:endParaRPr lang="en-GB" dirty="0"/>
          </a:p>
        </p:txBody>
      </p:sp>
      <p:sp>
        <p:nvSpPr>
          <p:cNvPr id="4" name="Slide Number Placeholder 3"/>
          <p:cNvSpPr>
            <a:spLocks noGrp="1"/>
          </p:cNvSpPr>
          <p:nvPr>
            <p:ph type="sldNum" sz="quarter" idx="10"/>
          </p:nvPr>
        </p:nvSpPr>
        <p:spPr/>
        <p:txBody>
          <a:bodyPr/>
          <a:lstStyle/>
          <a:p>
            <a:fld id="{7FEAEB10-D81D-4283-858F-B27FB896878C}" type="slidenum">
              <a:rPr lang="en-GB" smtClean="0"/>
              <a:t>15</a:t>
            </a:fld>
            <a:endParaRPr lang="en-GB"/>
          </a:p>
        </p:txBody>
      </p:sp>
    </p:spTree>
    <p:extLst>
      <p:ext uri="{BB962C8B-B14F-4D97-AF65-F5344CB8AC3E}">
        <p14:creationId xmlns:p14="http://schemas.microsoft.com/office/powerpoint/2010/main" val="23527288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Practical and helpful</a:t>
            </a:r>
            <a:r>
              <a:rPr lang="en-GB" baseline="0" dirty="0"/>
              <a:t> ways you can support over the summer</a:t>
            </a:r>
            <a:endParaRPr lang="en-GB" dirty="0"/>
          </a:p>
        </p:txBody>
      </p:sp>
      <p:sp>
        <p:nvSpPr>
          <p:cNvPr id="4" name="Slide Number Placeholder 3"/>
          <p:cNvSpPr>
            <a:spLocks noGrp="1"/>
          </p:cNvSpPr>
          <p:nvPr>
            <p:ph type="sldNum" sz="quarter" idx="10"/>
          </p:nvPr>
        </p:nvSpPr>
        <p:spPr/>
        <p:txBody>
          <a:bodyPr/>
          <a:lstStyle/>
          <a:p>
            <a:fld id="{7FEAEB10-D81D-4283-858F-B27FB896878C}" type="slidenum">
              <a:rPr lang="en-GB" smtClean="0"/>
              <a:t>33</a:t>
            </a:fld>
            <a:endParaRPr lang="en-GB"/>
          </a:p>
        </p:txBody>
      </p:sp>
    </p:spTree>
    <p:extLst>
      <p:ext uri="{BB962C8B-B14F-4D97-AF65-F5344CB8AC3E}">
        <p14:creationId xmlns:p14="http://schemas.microsoft.com/office/powerpoint/2010/main" val="3043608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43FE7-85B6-40B2-9569-CE586E46EF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5E78A08-45A8-4C51-BA58-CB93A7FC4F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400DCE9-8E80-4B26-A9A2-8D7264A39943}"/>
              </a:ext>
            </a:extLst>
          </p:cNvPr>
          <p:cNvSpPr>
            <a:spLocks noGrp="1"/>
          </p:cNvSpPr>
          <p:nvPr>
            <p:ph type="dt" sz="half" idx="10"/>
          </p:nvPr>
        </p:nvSpPr>
        <p:spPr/>
        <p:txBody>
          <a:bodyPr/>
          <a:lstStyle/>
          <a:p>
            <a:fld id="{77EFE5C8-8DA3-4830-9F77-A1D2F902BE05}" type="datetimeFigureOut">
              <a:rPr lang="en-GB" smtClean="0"/>
              <a:t>13/06/2022</a:t>
            </a:fld>
            <a:endParaRPr lang="en-GB"/>
          </a:p>
        </p:txBody>
      </p:sp>
      <p:sp>
        <p:nvSpPr>
          <p:cNvPr id="5" name="Footer Placeholder 4">
            <a:extLst>
              <a:ext uri="{FF2B5EF4-FFF2-40B4-BE49-F238E27FC236}">
                <a16:creationId xmlns:a16="http://schemas.microsoft.com/office/drawing/2014/main" id="{A532C38D-DEFC-4D50-A520-02909E360F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99983B9-23A8-4864-AE93-A39C2E3AAA0B}"/>
              </a:ext>
            </a:extLst>
          </p:cNvPr>
          <p:cNvSpPr>
            <a:spLocks noGrp="1"/>
          </p:cNvSpPr>
          <p:nvPr>
            <p:ph type="sldNum" sz="quarter" idx="12"/>
          </p:nvPr>
        </p:nvSpPr>
        <p:spPr/>
        <p:txBody>
          <a:bodyPr/>
          <a:lstStyle/>
          <a:p>
            <a:fld id="{32EC779A-7DA8-4AC0-AF4D-CDA38B14FC4D}" type="slidenum">
              <a:rPr lang="en-GB" smtClean="0"/>
              <a:t>‹#›</a:t>
            </a:fld>
            <a:endParaRPr lang="en-GB"/>
          </a:p>
        </p:txBody>
      </p:sp>
    </p:spTree>
    <p:extLst>
      <p:ext uri="{BB962C8B-B14F-4D97-AF65-F5344CB8AC3E}">
        <p14:creationId xmlns:p14="http://schemas.microsoft.com/office/powerpoint/2010/main" val="476054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0F4CB-80E6-42BB-A960-F0566BBBE1A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9EC0995-99BA-4417-8D6A-86BBE61F91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8B779DE-24C0-480C-92AB-9093ED028F29}"/>
              </a:ext>
            </a:extLst>
          </p:cNvPr>
          <p:cNvSpPr>
            <a:spLocks noGrp="1"/>
          </p:cNvSpPr>
          <p:nvPr>
            <p:ph type="dt" sz="half" idx="10"/>
          </p:nvPr>
        </p:nvSpPr>
        <p:spPr/>
        <p:txBody>
          <a:bodyPr/>
          <a:lstStyle/>
          <a:p>
            <a:fld id="{77EFE5C8-8DA3-4830-9F77-A1D2F902BE05}" type="datetimeFigureOut">
              <a:rPr lang="en-GB" smtClean="0"/>
              <a:t>13/06/2022</a:t>
            </a:fld>
            <a:endParaRPr lang="en-GB"/>
          </a:p>
        </p:txBody>
      </p:sp>
      <p:sp>
        <p:nvSpPr>
          <p:cNvPr id="5" name="Footer Placeholder 4">
            <a:extLst>
              <a:ext uri="{FF2B5EF4-FFF2-40B4-BE49-F238E27FC236}">
                <a16:creationId xmlns:a16="http://schemas.microsoft.com/office/drawing/2014/main" id="{81AA5FAF-DF6F-491E-9AEA-0807F371014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24CB00-DD27-4C5D-A728-F58A478BA768}"/>
              </a:ext>
            </a:extLst>
          </p:cNvPr>
          <p:cNvSpPr>
            <a:spLocks noGrp="1"/>
          </p:cNvSpPr>
          <p:nvPr>
            <p:ph type="sldNum" sz="quarter" idx="12"/>
          </p:nvPr>
        </p:nvSpPr>
        <p:spPr/>
        <p:txBody>
          <a:bodyPr/>
          <a:lstStyle/>
          <a:p>
            <a:fld id="{32EC779A-7DA8-4AC0-AF4D-CDA38B14FC4D}" type="slidenum">
              <a:rPr lang="en-GB" smtClean="0"/>
              <a:t>‹#›</a:t>
            </a:fld>
            <a:endParaRPr lang="en-GB"/>
          </a:p>
        </p:txBody>
      </p:sp>
    </p:spTree>
    <p:extLst>
      <p:ext uri="{BB962C8B-B14F-4D97-AF65-F5344CB8AC3E}">
        <p14:creationId xmlns:p14="http://schemas.microsoft.com/office/powerpoint/2010/main" val="2083400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227744-1245-470B-8DBC-3CEB042A4ED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E7DEE3A-C7AC-4FA9-B0F9-79414AC3EE9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7A128A4-5AB8-4269-8A74-697A9CBEBF07}"/>
              </a:ext>
            </a:extLst>
          </p:cNvPr>
          <p:cNvSpPr>
            <a:spLocks noGrp="1"/>
          </p:cNvSpPr>
          <p:nvPr>
            <p:ph type="dt" sz="half" idx="10"/>
          </p:nvPr>
        </p:nvSpPr>
        <p:spPr/>
        <p:txBody>
          <a:bodyPr/>
          <a:lstStyle/>
          <a:p>
            <a:fld id="{77EFE5C8-8DA3-4830-9F77-A1D2F902BE05}" type="datetimeFigureOut">
              <a:rPr lang="en-GB" smtClean="0"/>
              <a:t>13/06/2022</a:t>
            </a:fld>
            <a:endParaRPr lang="en-GB"/>
          </a:p>
        </p:txBody>
      </p:sp>
      <p:sp>
        <p:nvSpPr>
          <p:cNvPr id="5" name="Footer Placeholder 4">
            <a:extLst>
              <a:ext uri="{FF2B5EF4-FFF2-40B4-BE49-F238E27FC236}">
                <a16:creationId xmlns:a16="http://schemas.microsoft.com/office/drawing/2014/main" id="{F1EB1D69-E89C-442A-8AF2-FB4E3D9F4B7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8B0E28-0C92-4E29-A954-2AC87DBC7681}"/>
              </a:ext>
            </a:extLst>
          </p:cNvPr>
          <p:cNvSpPr>
            <a:spLocks noGrp="1"/>
          </p:cNvSpPr>
          <p:nvPr>
            <p:ph type="sldNum" sz="quarter" idx="12"/>
          </p:nvPr>
        </p:nvSpPr>
        <p:spPr/>
        <p:txBody>
          <a:bodyPr/>
          <a:lstStyle/>
          <a:p>
            <a:fld id="{32EC779A-7DA8-4AC0-AF4D-CDA38B14FC4D}" type="slidenum">
              <a:rPr lang="en-GB" smtClean="0"/>
              <a:t>‹#›</a:t>
            </a:fld>
            <a:endParaRPr lang="en-GB"/>
          </a:p>
        </p:txBody>
      </p:sp>
    </p:spTree>
    <p:extLst>
      <p:ext uri="{BB962C8B-B14F-4D97-AF65-F5344CB8AC3E}">
        <p14:creationId xmlns:p14="http://schemas.microsoft.com/office/powerpoint/2010/main" val="2332091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27EA2-8888-4E43-B634-A085620ED6D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DF5D393-ABCF-4D92-93E6-D7C8330984D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4C7F3B-E9FD-46AD-963E-70DF44D5DAA7}"/>
              </a:ext>
            </a:extLst>
          </p:cNvPr>
          <p:cNvSpPr>
            <a:spLocks noGrp="1"/>
          </p:cNvSpPr>
          <p:nvPr>
            <p:ph type="dt" sz="half" idx="10"/>
          </p:nvPr>
        </p:nvSpPr>
        <p:spPr/>
        <p:txBody>
          <a:bodyPr/>
          <a:lstStyle/>
          <a:p>
            <a:fld id="{77EFE5C8-8DA3-4830-9F77-A1D2F902BE05}" type="datetimeFigureOut">
              <a:rPr lang="en-GB" smtClean="0"/>
              <a:t>13/06/2022</a:t>
            </a:fld>
            <a:endParaRPr lang="en-GB"/>
          </a:p>
        </p:txBody>
      </p:sp>
      <p:sp>
        <p:nvSpPr>
          <p:cNvPr id="5" name="Footer Placeholder 4">
            <a:extLst>
              <a:ext uri="{FF2B5EF4-FFF2-40B4-BE49-F238E27FC236}">
                <a16:creationId xmlns:a16="http://schemas.microsoft.com/office/drawing/2014/main" id="{23EC6645-FF8D-4803-9E46-2F30AE56DF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CE0857E-36C2-4926-9E12-5E79AC6E908C}"/>
              </a:ext>
            </a:extLst>
          </p:cNvPr>
          <p:cNvSpPr>
            <a:spLocks noGrp="1"/>
          </p:cNvSpPr>
          <p:nvPr>
            <p:ph type="sldNum" sz="quarter" idx="12"/>
          </p:nvPr>
        </p:nvSpPr>
        <p:spPr/>
        <p:txBody>
          <a:bodyPr/>
          <a:lstStyle/>
          <a:p>
            <a:fld id="{32EC779A-7DA8-4AC0-AF4D-CDA38B14FC4D}" type="slidenum">
              <a:rPr lang="en-GB" smtClean="0"/>
              <a:t>‹#›</a:t>
            </a:fld>
            <a:endParaRPr lang="en-GB"/>
          </a:p>
        </p:txBody>
      </p:sp>
    </p:spTree>
    <p:extLst>
      <p:ext uri="{BB962C8B-B14F-4D97-AF65-F5344CB8AC3E}">
        <p14:creationId xmlns:p14="http://schemas.microsoft.com/office/powerpoint/2010/main" val="3266117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FBC32-AE9B-4D76-8396-D6E6A4EDA72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C100EA8-91B8-4D6D-8C01-B69514C487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7E7FC02-A343-45ED-BA2D-92D4928BA7D3}"/>
              </a:ext>
            </a:extLst>
          </p:cNvPr>
          <p:cNvSpPr>
            <a:spLocks noGrp="1"/>
          </p:cNvSpPr>
          <p:nvPr>
            <p:ph type="dt" sz="half" idx="10"/>
          </p:nvPr>
        </p:nvSpPr>
        <p:spPr/>
        <p:txBody>
          <a:bodyPr/>
          <a:lstStyle/>
          <a:p>
            <a:fld id="{77EFE5C8-8DA3-4830-9F77-A1D2F902BE05}" type="datetimeFigureOut">
              <a:rPr lang="en-GB" smtClean="0"/>
              <a:t>13/06/2022</a:t>
            </a:fld>
            <a:endParaRPr lang="en-GB"/>
          </a:p>
        </p:txBody>
      </p:sp>
      <p:sp>
        <p:nvSpPr>
          <p:cNvPr id="5" name="Footer Placeholder 4">
            <a:extLst>
              <a:ext uri="{FF2B5EF4-FFF2-40B4-BE49-F238E27FC236}">
                <a16:creationId xmlns:a16="http://schemas.microsoft.com/office/drawing/2014/main" id="{036E79E4-E255-4AA8-90FC-FAD8A3B80A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0BA244F-9DF8-45D5-9DAE-D2488CC68AFD}"/>
              </a:ext>
            </a:extLst>
          </p:cNvPr>
          <p:cNvSpPr>
            <a:spLocks noGrp="1"/>
          </p:cNvSpPr>
          <p:nvPr>
            <p:ph type="sldNum" sz="quarter" idx="12"/>
          </p:nvPr>
        </p:nvSpPr>
        <p:spPr/>
        <p:txBody>
          <a:bodyPr/>
          <a:lstStyle/>
          <a:p>
            <a:fld id="{32EC779A-7DA8-4AC0-AF4D-CDA38B14FC4D}" type="slidenum">
              <a:rPr lang="en-GB" smtClean="0"/>
              <a:t>‹#›</a:t>
            </a:fld>
            <a:endParaRPr lang="en-GB"/>
          </a:p>
        </p:txBody>
      </p:sp>
    </p:spTree>
    <p:extLst>
      <p:ext uri="{BB962C8B-B14F-4D97-AF65-F5344CB8AC3E}">
        <p14:creationId xmlns:p14="http://schemas.microsoft.com/office/powerpoint/2010/main" val="3909347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A6A8D-DEB5-4745-8570-E2A29D2127B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8B8D517-79EC-47CB-8B9D-9CB364E16CC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5F86C19-A91C-42AA-8B21-DDD7A8C3647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9B80C0E-5A6D-41F0-9AE0-89F2C498FCD5}"/>
              </a:ext>
            </a:extLst>
          </p:cNvPr>
          <p:cNvSpPr>
            <a:spLocks noGrp="1"/>
          </p:cNvSpPr>
          <p:nvPr>
            <p:ph type="dt" sz="half" idx="10"/>
          </p:nvPr>
        </p:nvSpPr>
        <p:spPr/>
        <p:txBody>
          <a:bodyPr/>
          <a:lstStyle/>
          <a:p>
            <a:fld id="{77EFE5C8-8DA3-4830-9F77-A1D2F902BE05}" type="datetimeFigureOut">
              <a:rPr lang="en-GB" smtClean="0"/>
              <a:t>13/06/2022</a:t>
            </a:fld>
            <a:endParaRPr lang="en-GB"/>
          </a:p>
        </p:txBody>
      </p:sp>
      <p:sp>
        <p:nvSpPr>
          <p:cNvPr id="6" name="Footer Placeholder 5">
            <a:extLst>
              <a:ext uri="{FF2B5EF4-FFF2-40B4-BE49-F238E27FC236}">
                <a16:creationId xmlns:a16="http://schemas.microsoft.com/office/drawing/2014/main" id="{8E1B7DDE-6529-46DF-B8B3-3055444A501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F7C90C5-3F7A-4375-BC34-064237EA9CA6}"/>
              </a:ext>
            </a:extLst>
          </p:cNvPr>
          <p:cNvSpPr>
            <a:spLocks noGrp="1"/>
          </p:cNvSpPr>
          <p:nvPr>
            <p:ph type="sldNum" sz="quarter" idx="12"/>
          </p:nvPr>
        </p:nvSpPr>
        <p:spPr/>
        <p:txBody>
          <a:bodyPr/>
          <a:lstStyle/>
          <a:p>
            <a:fld id="{32EC779A-7DA8-4AC0-AF4D-CDA38B14FC4D}" type="slidenum">
              <a:rPr lang="en-GB" smtClean="0"/>
              <a:t>‹#›</a:t>
            </a:fld>
            <a:endParaRPr lang="en-GB"/>
          </a:p>
        </p:txBody>
      </p:sp>
    </p:spTree>
    <p:extLst>
      <p:ext uri="{BB962C8B-B14F-4D97-AF65-F5344CB8AC3E}">
        <p14:creationId xmlns:p14="http://schemas.microsoft.com/office/powerpoint/2010/main" val="1875938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2113F-6537-4702-BCED-9F17AB04DD4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73EE048-CDE9-4A41-AB70-5B2529E287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6CD42A6-7FDD-47EA-9951-B47283DC4A3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37A3D6A-F7FB-4843-8EC8-4F7CDF2597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14A7A6-5B42-42EC-B0BA-6F9052C4C11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2A4848F-6C9E-4CA6-832E-FB20562A6546}"/>
              </a:ext>
            </a:extLst>
          </p:cNvPr>
          <p:cNvSpPr>
            <a:spLocks noGrp="1"/>
          </p:cNvSpPr>
          <p:nvPr>
            <p:ph type="dt" sz="half" idx="10"/>
          </p:nvPr>
        </p:nvSpPr>
        <p:spPr/>
        <p:txBody>
          <a:bodyPr/>
          <a:lstStyle/>
          <a:p>
            <a:fld id="{77EFE5C8-8DA3-4830-9F77-A1D2F902BE05}" type="datetimeFigureOut">
              <a:rPr lang="en-GB" smtClean="0"/>
              <a:t>13/06/2022</a:t>
            </a:fld>
            <a:endParaRPr lang="en-GB"/>
          </a:p>
        </p:txBody>
      </p:sp>
      <p:sp>
        <p:nvSpPr>
          <p:cNvPr id="8" name="Footer Placeholder 7">
            <a:extLst>
              <a:ext uri="{FF2B5EF4-FFF2-40B4-BE49-F238E27FC236}">
                <a16:creationId xmlns:a16="http://schemas.microsoft.com/office/drawing/2014/main" id="{57B8C0B3-9450-4210-B451-E53158FF968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EDF6D12-FAE4-49B1-B078-BBEC156C5F69}"/>
              </a:ext>
            </a:extLst>
          </p:cNvPr>
          <p:cNvSpPr>
            <a:spLocks noGrp="1"/>
          </p:cNvSpPr>
          <p:nvPr>
            <p:ph type="sldNum" sz="quarter" idx="12"/>
          </p:nvPr>
        </p:nvSpPr>
        <p:spPr/>
        <p:txBody>
          <a:bodyPr/>
          <a:lstStyle/>
          <a:p>
            <a:fld id="{32EC779A-7DA8-4AC0-AF4D-CDA38B14FC4D}" type="slidenum">
              <a:rPr lang="en-GB" smtClean="0"/>
              <a:t>‹#›</a:t>
            </a:fld>
            <a:endParaRPr lang="en-GB"/>
          </a:p>
        </p:txBody>
      </p:sp>
    </p:spTree>
    <p:extLst>
      <p:ext uri="{BB962C8B-B14F-4D97-AF65-F5344CB8AC3E}">
        <p14:creationId xmlns:p14="http://schemas.microsoft.com/office/powerpoint/2010/main" val="1746545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4C39D-D276-4B21-A196-56011910BB3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69E59DF-787F-46F6-B931-690FBE7883C9}"/>
              </a:ext>
            </a:extLst>
          </p:cNvPr>
          <p:cNvSpPr>
            <a:spLocks noGrp="1"/>
          </p:cNvSpPr>
          <p:nvPr>
            <p:ph type="dt" sz="half" idx="10"/>
          </p:nvPr>
        </p:nvSpPr>
        <p:spPr/>
        <p:txBody>
          <a:bodyPr/>
          <a:lstStyle/>
          <a:p>
            <a:fld id="{77EFE5C8-8DA3-4830-9F77-A1D2F902BE05}" type="datetimeFigureOut">
              <a:rPr lang="en-GB" smtClean="0"/>
              <a:t>13/06/2022</a:t>
            </a:fld>
            <a:endParaRPr lang="en-GB"/>
          </a:p>
        </p:txBody>
      </p:sp>
      <p:sp>
        <p:nvSpPr>
          <p:cNvPr id="4" name="Footer Placeholder 3">
            <a:extLst>
              <a:ext uri="{FF2B5EF4-FFF2-40B4-BE49-F238E27FC236}">
                <a16:creationId xmlns:a16="http://schemas.microsoft.com/office/drawing/2014/main" id="{C5217FAE-E229-46AD-A9DC-2EE7C8522EB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FBA1C36-F8FB-4F70-ABD8-596746C1F9E0}"/>
              </a:ext>
            </a:extLst>
          </p:cNvPr>
          <p:cNvSpPr>
            <a:spLocks noGrp="1"/>
          </p:cNvSpPr>
          <p:nvPr>
            <p:ph type="sldNum" sz="quarter" idx="12"/>
          </p:nvPr>
        </p:nvSpPr>
        <p:spPr/>
        <p:txBody>
          <a:bodyPr/>
          <a:lstStyle/>
          <a:p>
            <a:fld id="{32EC779A-7DA8-4AC0-AF4D-CDA38B14FC4D}" type="slidenum">
              <a:rPr lang="en-GB" smtClean="0"/>
              <a:t>‹#›</a:t>
            </a:fld>
            <a:endParaRPr lang="en-GB"/>
          </a:p>
        </p:txBody>
      </p:sp>
    </p:spTree>
    <p:extLst>
      <p:ext uri="{BB962C8B-B14F-4D97-AF65-F5344CB8AC3E}">
        <p14:creationId xmlns:p14="http://schemas.microsoft.com/office/powerpoint/2010/main" val="793683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821BCD-298F-4CFF-A2AD-97902F1351C1}"/>
              </a:ext>
            </a:extLst>
          </p:cNvPr>
          <p:cNvSpPr>
            <a:spLocks noGrp="1"/>
          </p:cNvSpPr>
          <p:nvPr>
            <p:ph type="dt" sz="half" idx="10"/>
          </p:nvPr>
        </p:nvSpPr>
        <p:spPr/>
        <p:txBody>
          <a:bodyPr/>
          <a:lstStyle/>
          <a:p>
            <a:fld id="{77EFE5C8-8DA3-4830-9F77-A1D2F902BE05}" type="datetimeFigureOut">
              <a:rPr lang="en-GB" smtClean="0"/>
              <a:t>13/06/2022</a:t>
            </a:fld>
            <a:endParaRPr lang="en-GB"/>
          </a:p>
        </p:txBody>
      </p:sp>
      <p:sp>
        <p:nvSpPr>
          <p:cNvPr id="3" name="Footer Placeholder 2">
            <a:extLst>
              <a:ext uri="{FF2B5EF4-FFF2-40B4-BE49-F238E27FC236}">
                <a16:creationId xmlns:a16="http://schemas.microsoft.com/office/drawing/2014/main" id="{47A2310B-83B0-4DD3-BBFF-DD0AA929DD2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5EDCBD7-CC73-41EC-B4B3-B6A244010221}"/>
              </a:ext>
            </a:extLst>
          </p:cNvPr>
          <p:cNvSpPr>
            <a:spLocks noGrp="1"/>
          </p:cNvSpPr>
          <p:nvPr>
            <p:ph type="sldNum" sz="quarter" idx="12"/>
          </p:nvPr>
        </p:nvSpPr>
        <p:spPr/>
        <p:txBody>
          <a:bodyPr/>
          <a:lstStyle/>
          <a:p>
            <a:fld id="{32EC779A-7DA8-4AC0-AF4D-CDA38B14FC4D}" type="slidenum">
              <a:rPr lang="en-GB" smtClean="0"/>
              <a:t>‹#›</a:t>
            </a:fld>
            <a:endParaRPr lang="en-GB"/>
          </a:p>
        </p:txBody>
      </p:sp>
    </p:spTree>
    <p:extLst>
      <p:ext uri="{BB962C8B-B14F-4D97-AF65-F5344CB8AC3E}">
        <p14:creationId xmlns:p14="http://schemas.microsoft.com/office/powerpoint/2010/main" val="948101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5EE34-D999-4594-9B31-38B65C0A1C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80852D1-4E4B-4439-B299-4410A0B823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8462F26-6D9E-4011-B6F9-A4D3BA0E83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20F83B-44C7-4AE8-9FD8-4C34787829C7}"/>
              </a:ext>
            </a:extLst>
          </p:cNvPr>
          <p:cNvSpPr>
            <a:spLocks noGrp="1"/>
          </p:cNvSpPr>
          <p:nvPr>
            <p:ph type="dt" sz="half" idx="10"/>
          </p:nvPr>
        </p:nvSpPr>
        <p:spPr/>
        <p:txBody>
          <a:bodyPr/>
          <a:lstStyle/>
          <a:p>
            <a:fld id="{77EFE5C8-8DA3-4830-9F77-A1D2F902BE05}" type="datetimeFigureOut">
              <a:rPr lang="en-GB" smtClean="0"/>
              <a:t>13/06/2022</a:t>
            </a:fld>
            <a:endParaRPr lang="en-GB"/>
          </a:p>
        </p:txBody>
      </p:sp>
      <p:sp>
        <p:nvSpPr>
          <p:cNvPr id="6" name="Footer Placeholder 5">
            <a:extLst>
              <a:ext uri="{FF2B5EF4-FFF2-40B4-BE49-F238E27FC236}">
                <a16:creationId xmlns:a16="http://schemas.microsoft.com/office/drawing/2014/main" id="{8E1A26F5-C2D6-4E1F-9B4D-9139F578C8C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C384303-73B2-40B4-BC8F-EC88ED017BB1}"/>
              </a:ext>
            </a:extLst>
          </p:cNvPr>
          <p:cNvSpPr>
            <a:spLocks noGrp="1"/>
          </p:cNvSpPr>
          <p:nvPr>
            <p:ph type="sldNum" sz="quarter" idx="12"/>
          </p:nvPr>
        </p:nvSpPr>
        <p:spPr/>
        <p:txBody>
          <a:bodyPr/>
          <a:lstStyle/>
          <a:p>
            <a:fld id="{32EC779A-7DA8-4AC0-AF4D-CDA38B14FC4D}" type="slidenum">
              <a:rPr lang="en-GB" smtClean="0"/>
              <a:t>‹#›</a:t>
            </a:fld>
            <a:endParaRPr lang="en-GB"/>
          </a:p>
        </p:txBody>
      </p:sp>
    </p:spTree>
    <p:extLst>
      <p:ext uri="{BB962C8B-B14F-4D97-AF65-F5344CB8AC3E}">
        <p14:creationId xmlns:p14="http://schemas.microsoft.com/office/powerpoint/2010/main" val="3683794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651F2-7611-4905-93AE-E20A486272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0E2C2FC-9119-4535-B202-FA639B5782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3FE0389-032A-472E-983D-CA8325871C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CE3C7E-2289-44BF-8C7D-8BCA0577C081}"/>
              </a:ext>
            </a:extLst>
          </p:cNvPr>
          <p:cNvSpPr>
            <a:spLocks noGrp="1"/>
          </p:cNvSpPr>
          <p:nvPr>
            <p:ph type="dt" sz="half" idx="10"/>
          </p:nvPr>
        </p:nvSpPr>
        <p:spPr/>
        <p:txBody>
          <a:bodyPr/>
          <a:lstStyle/>
          <a:p>
            <a:fld id="{77EFE5C8-8DA3-4830-9F77-A1D2F902BE05}" type="datetimeFigureOut">
              <a:rPr lang="en-GB" smtClean="0"/>
              <a:t>13/06/2022</a:t>
            </a:fld>
            <a:endParaRPr lang="en-GB"/>
          </a:p>
        </p:txBody>
      </p:sp>
      <p:sp>
        <p:nvSpPr>
          <p:cNvPr id="6" name="Footer Placeholder 5">
            <a:extLst>
              <a:ext uri="{FF2B5EF4-FFF2-40B4-BE49-F238E27FC236}">
                <a16:creationId xmlns:a16="http://schemas.microsoft.com/office/drawing/2014/main" id="{AEE9DD74-9497-4F04-A00F-0B8AF07317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E83C4F3-EF60-40F2-A54B-59DD1489F14D}"/>
              </a:ext>
            </a:extLst>
          </p:cNvPr>
          <p:cNvSpPr>
            <a:spLocks noGrp="1"/>
          </p:cNvSpPr>
          <p:nvPr>
            <p:ph type="sldNum" sz="quarter" idx="12"/>
          </p:nvPr>
        </p:nvSpPr>
        <p:spPr/>
        <p:txBody>
          <a:bodyPr/>
          <a:lstStyle/>
          <a:p>
            <a:fld id="{32EC779A-7DA8-4AC0-AF4D-CDA38B14FC4D}" type="slidenum">
              <a:rPr lang="en-GB" smtClean="0"/>
              <a:t>‹#›</a:t>
            </a:fld>
            <a:endParaRPr lang="en-GB"/>
          </a:p>
        </p:txBody>
      </p:sp>
    </p:spTree>
    <p:extLst>
      <p:ext uri="{BB962C8B-B14F-4D97-AF65-F5344CB8AC3E}">
        <p14:creationId xmlns:p14="http://schemas.microsoft.com/office/powerpoint/2010/main" val="4063787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2BCE13-BFAF-41FA-9FD3-2EFF442F3C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7D1D332-B0BB-4442-9DF6-9479E39B28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D9B23E6-6A58-43F2-9954-F195C0D4A2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EFE5C8-8DA3-4830-9F77-A1D2F902BE05}" type="datetimeFigureOut">
              <a:rPr lang="en-GB" smtClean="0"/>
              <a:t>13/06/2022</a:t>
            </a:fld>
            <a:endParaRPr lang="en-GB"/>
          </a:p>
        </p:txBody>
      </p:sp>
      <p:sp>
        <p:nvSpPr>
          <p:cNvPr id="5" name="Footer Placeholder 4">
            <a:extLst>
              <a:ext uri="{FF2B5EF4-FFF2-40B4-BE49-F238E27FC236}">
                <a16:creationId xmlns:a16="http://schemas.microsoft.com/office/drawing/2014/main" id="{DAC7CBF6-914E-4313-A87D-7925839CD3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2EBF5F7-93E0-432D-8D7E-04E16FA043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EC779A-7DA8-4AC0-AF4D-CDA38B14FC4D}" type="slidenum">
              <a:rPr lang="en-GB" smtClean="0"/>
              <a:t>‹#›</a:t>
            </a:fld>
            <a:endParaRPr lang="en-GB"/>
          </a:p>
        </p:txBody>
      </p:sp>
    </p:spTree>
    <p:extLst>
      <p:ext uri="{BB962C8B-B14F-4D97-AF65-F5344CB8AC3E}">
        <p14:creationId xmlns:p14="http://schemas.microsoft.com/office/powerpoint/2010/main" val="17019385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uk/url?sa=i&amp;rct=j&amp;q=&amp;esrc=s&amp;source=images&amp;cd=&amp;cad=rja&amp;uact=8&amp;ved=2ahUKEwi0ioLcndPbAhWDW8AKHQxQCnsQjRx6BAgBEAU&amp;url=http://www.azquotes.com/author/7490-Dwayne_Johnson&amp;psig=AOvVaw3mM_6EZL7GrALw9b70xW1x&amp;ust=1529068137681208"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google.co.uk/url?sa=i&amp;rct=j&amp;q=&amp;esrc=s&amp;source=images&amp;cd=&amp;cad=rja&amp;uact=8&amp;ved=0ahUKEwiu0Iue0NPUAhXKlxoKHSUiB94QjRwIBw&amp;url=http://www.maskedball.net/&amp;psig=AFQjCNFJJSMxdmfq5b1FyUEiu7AO2gGhag&amp;ust=1498295595237999" TargetMode="Externa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hyperlink" Target="https://www.google.co.uk/url?sa=i&amp;rct=j&amp;q=&amp;esrc=s&amp;source=images&amp;cd=&amp;cad=rja&amp;uact=8&amp;ved=0ahUKEwiWka2l0NPUAhXG0hoKHTo_A7IQjRwIBw&amp;url=https://www.pinterest.com/malex25/masks/&amp;psig=AFQjCNFJJSMxdmfq5b1FyUEiu7AO2gGhag&amp;ust=1498295595237999"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shakespearesglobe.com/whats-on/much-ado-about-nothing-2022/#book"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3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 Id="rId4" Type="http://schemas.openxmlformats.org/officeDocument/2006/relationships/image" Target="../media/image16.jpe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026" name="Picture 2" descr="Image result for dwayne johnson quotes">
            <a:hlinkClick r:id="rId2"/>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315" b="-1"/>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0141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373" y="980728"/>
            <a:ext cx="10800521" cy="4832092"/>
          </a:xfrm>
          <a:prstGeom prst="rect">
            <a:avLst/>
          </a:prstGeom>
        </p:spPr>
        <p:txBody>
          <a:bodyPr wrap="square">
            <a:spAutoFit/>
          </a:bodyPr>
          <a:lstStyle/>
          <a:p>
            <a:r>
              <a:rPr lang="en-GB" sz="2800" dirty="0"/>
              <a:t>“</a:t>
            </a:r>
            <a:r>
              <a:rPr lang="en-GB" sz="2800" b="1" dirty="0"/>
              <a:t>Retrieval practice</a:t>
            </a:r>
            <a:r>
              <a:rPr lang="en-GB" sz="2800" dirty="0"/>
              <a:t>” is a learning strategy where we focus on getting information </a:t>
            </a:r>
            <a:r>
              <a:rPr lang="en-GB" sz="2800" b="1" dirty="0"/>
              <a:t>out</a:t>
            </a:r>
            <a:r>
              <a:rPr lang="en-GB" sz="2800" dirty="0"/>
              <a:t>. Through the act of retrieval, or calling information to mind, our memory for that information is strengthened and forgetting is less likely to occur. Retrieval practice is a powerful strategy for improving academic performance without more technology or money.</a:t>
            </a:r>
          </a:p>
          <a:p>
            <a:endParaRPr lang="en-GB" sz="2800" dirty="0"/>
          </a:p>
          <a:p>
            <a:r>
              <a:rPr lang="en-GB" sz="2800" b="1" dirty="0"/>
              <a:t>WHAT IS RETRIEVAL PRACTICE?</a:t>
            </a:r>
          </a:p>
          <a:p>
            <a:r>
              <a:rPr lang="en-GB" sz="2800" dirty="0"/>
              <a:t>Retrieval practice is a strategy in which calling information to mind subsequently enhances and boosts learning. Deliberately recalling information forces us to pull our knowledge “out” and examine what we know.</a:t>
            </a:r>
          </a:p>
        </p:txBody>
      </p:sp>
      <p:sp>
        <p:nvSpPr>
          <p:cNvPr id="3" name="TextBox 2"/>
          <p:cNvSpPr txBox="1"/>
          <p:nvPr/>
        </p:nvSpPr>
        <p:spPr>
          <a:xfrm>
            <a:off x="649357" y="260649"/>
            <a:ext cx="10800521" cy="584775"/>
          </a:xfrm>
          <a:prstGeom prst="rect">
            <a:avLst/>
          </a:prstGeom>
          <a:solidFill>
            <a:srgbClr val="FF3399"/>
          </a:solidFill>
        </p:spPr>
        <p:txBody>
          <a:bodyPr wrap="square" rtlCol="0">
            <a:spAutoFit/>
          </a:bodyPr>
          <a:lstStyle/>
          <a:p>
            <a:pPr algn="ctr"/>
            <a:r>
              <a:rPr lang="en-GB" sz="3200" b="1" dirty="0"/>
              <a:t>Retrieval practice and why it is important.</a:t>
            </a:r>
          </a:p>
        </p:txBody>
      </p:sp>
    </p:spTree>
    <p:extLst>
      <p:ext uri="{BB962C8B-B14F-4D97-AF65-F5344CB8AC3E}">
        <p14:creationId xmlns:p14="http://schemas.microsoft.com/office/powerpoint/2010/main" val="3087642902"/>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8869" y="126225"/>
            <a:ext cx="10747513" cy="5632311"/>
          </a:xfrm>
          <a:prstGeom prst="rect">
            <a:avLst/>
          </a:prstGeom>
        </p:spPr>
        <p:txBody>
          <a:bodyPr wrap="square">
            <a:spAutoFit/>
          </a:bodyPr>
          <a:lstStyle/>
          <a:p>
            <a:r>
              <a:rPr lang="en-GB" sz="2400" b="1" dirty="0"/>
              <a:t>DOES RETRIEVAL IMPROVE MORE THAN JUST MEMORIZATION?</a:t>
            </a:r>
          </a:p>
          <a:p>
            <a:r>
              <a:rPr lang="en-GB" sz="2400" dirty="0"/>
              <a:t>By using retrieval practice as a learning strategy, we exercise and strengthen our memory. Research demonstrates that this improvement in memory and long-term learning is </a:t>
            </a:r>
            <a:r>
              <a:rPr lang="en-GB" sz="2400" b="1" dirty="0"/>
              <a:t>flexible</a:t>
            </a:r>
            <a:r>
              <a:rPr lang="en-GB" sz="2400" dirty="0"/>
              <a:t>, which:</a:t>
            </a:r>
          </a:p>
          <a:p>
            <a:endParaRPr lang="en-GB" sz="2400" dirty="0"/>
          </a:p>
          <a:p>
            <a:r>
              <a:rPr lang="en-GB" sz="2400" dirty="0"/>
              <a:t>• Improves students’ complex thinking and application skills</a:t>
            </a:r>
          </a:p>
          <a:p>
            <a:r>
              <a:rPr lang="en-GB" sz="2400" dirty="0"/>
              <a:t>• Improves students’ organization of knowledge</a:t>
            </a:r>
          </a:p>
          <a:p>
            <a:r>
              <a:rPr lang="en-GB" sz="2400" dirty="0"/>
              <a:t>• Improves students’ transfer of knowledge to new concepts</a:t>
            </a:r>
          </a:p>
          <a:p>
            <a:endParaRPr lang="en-GB" sz="2400" dirty="0"/>
          </a:p>
          <a:p>
            <a:r>
              <a:rPr lang="en-GB" sz="2400" dirty="0"/>
              <a:t>In other words, retrieval practice doesn’t just lead to memorization – it increases </a:t>
            </a:r>
            <a:r>
              <a:rPr lang="en-GB" sz="2400" b="1" dirty="0"/>
              <a:t>understanding</a:t>
            </a:r>
            <a:r>
              <a:rPr lang="en-GB" sz="2400" dirty="0"/>
              <a:t>. Because students have a better understanding of classroom material by having practised using this information.</a:t>
            </a:r>
          </a:p>
          <a:p>
            <a:r>
              <a:rPr lang="en-GB" sz="2400" dirty="0"/>
              <a:t>As an additional benefit, retrieval practice helps us to identify gaps in learning. In other words, not only does retrieval improve learning and help us figure out what we do know – more importantly, it helps us figure out what we don’t know.</a:t>
            </a:r>
          </a:p>
        </p:txBody>
      </p:sp>
    </p:spTree>
    <p:extLst>
      <p:ext uri="{BB962C8B-B14F-4D97-AF65-F5344CB8AC3E}">
        <p14:creationId xmlns:p14="http://schemas.microsoft.com/office/powerpoint/2010/main" val="2991419475"/>
      </p:ext>
    </p:extLst>
  </p:cSld>
  <p:clrMapOvr>
    <a:masterClrMapping/>
  </p:clrMapOvr>
  <p:transition spd="slow">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40290" y="332656"/>
            <a:ext cx="7156030" cy="4104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1775520" y="4581128"/>
            <a:ext cx="8640960" cy="1938992"/>
          </a:xfrm>
          <a:prstGeom prst="rect">
            <a:avLst/>
          </a:prstGeom>
        </p:spPr>
        <p:txBody>
          <a:bodyPr wrap="square">
            <a:spAutoFit/>
          </a:bodyPr>
          <a:lstStyle/>
          <a:p>
            <a:r>
              <a:rPr lang="en-GB" sz="2000" b="1" dirty="0"/>
              <a:t>All of the information in long-term memory resides outside of awareness. It lies quietly until it is needed, and then enters working memory, and so becomes conscious.</a:t>
            </a:r>
          </a:p>
          <a:p>
            <a:r>
              <a:rPr lang="en-GB" sz="2000" b="1" dirty="0"/>
              <a:t>Thinking occurs when you combine information (from the environment and from long-term memory) in new ways. That combination happens in working memory.</a:t>
            </a:r>
          </a:p>
        </p:txBody>
      </p:sp>
    </p:spTree>
    <p:extLst>
      <p:ext uri="{BB962C8B-B14F-4D97-AF65-F5344CB8AC3E}">
        <p14:creationId xmlns:p14="http://schemas.microsoft.com/office/powerpoint/2010/main" val="3432566831"/>
      </p:ext>
    </p:extLst>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to revise</a:t>
            </a:r>
          </a:p>
        </p:txBody>
      </p:sp>
      <p:sp>
        <p:nvSpPr>
          <p:cNvPr id="3" name="Text Placeholder 2"/>
          <p:cNvSpPr>
            <a:spLocks noGrp="1"/>
          </p:cNvSpPr>
          <p:nvPr>
            <p:ph type="body" idx="1"/>
          </p:nvPr>
        </p:nvSpPr>
        <p:spPr/>
        <p:txBody>
          <a:bodyPr>
            <a:normAutofit/>
          </a:bodyPr>
          <a:lstStyle/>
          <a:p>
            <a:r>
              <a:rPr lang="en-GB" sz="5400" dirty="0"/>
              <a:t>Activity One:</a:t>
            </a:r>
          </a:p>
        </p:txBody>
      </p:sp>
      <p:sp>
        <p:nvSpPr>
          <p:cNvPr id="4" name="Rectangle 3"/>
          <p:cNvSpPr/>
          <p:nvPr/>
        </p:nvSpPr>
        <p:spPr>
          <a:xfrm>
            <a:off x="1991544" y="332656"/>
            <a:ext cx="8280920" cy="1440160"/>
          </a:xfrm>
          <a:prstGeom prst="rect">
            <a:avLst/>
          </a:prstGeom>
          <a:solidFill>
            <a:schemeClr val="accent2"/>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en-GB" sz="3600" b="1" dirty="0"/>
              <a:t>Much Ado  About Nothing</a:t>
            </a:r>
          </a:p>
          <a:p>
            <a:pPr algn="ctr"/>
            <a:r>
              <a:rPr lang="en-GB" sz="3600" b="1" dirty="0"/>
              <a:t>By William Shakespeare</a:t>
            </a:r>
          </a:p>
        </p:txBody>
      </p:sp>
    </p:spTree>
    <p:extLst>
      <p:ext uri="{BB962C8B-B14F-4D97-AF65-F5344CB8AC3E}">
        <p14:creationId xmlns:p14="http://schemas.microsoft.com/office/powerpoint/2010/main" val="4292298100"/>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95930" y="476672"/>
            <a:ext cx="4509563" cy="576510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en-GB" sz="3200" b="1" dirty="0"/>
              <a:t>How does this image link to the play?</a:t>
            </a:r>
          </a:p>
          <a:p>
            <a:endParaRPr lang="en-GB" sz="3200" b="1" dirty="0"/>
          </a:p>
          <a:p>
            <a:r>
              <a:rPr lang="en-GB" sz="3200" b="1" dirty="0"/>
              <a:t>Which key theme is this linked to?</a:t>
            </a:r>
          </a:p>
          <a:p>
            <a:endParaRPr lang="en-GB" sz="3200" b="1" dirty="0"/>
          </a:p>
          <a:p>
            <a:r>
              <a:rPr lang="en-GB" sz="3200" b="1" dirty="0"/>
              <a:t>How does this theme explore the theme of courtly love?</a:t>
            </a:r>
          </a:p>
        </p:txBody>
      </p:sp>
      <p:pic>
        <p:nvPicPr>
          <p:cNvPr id="3074" name="Picture 2" descr="Image result for masked ball">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7110" y="188641"/>
            <a:ext cx="2857500" cy="1581151"/>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Image result for masked ball">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08338" y="2409136"/>
            <a:ext cx="5087662" cy="34146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6750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Callout 2"/>
          <p:cNvSpPr/>
          <p:nvPr/>
        </p:nvSpPr>
        <p:spPr>
          <a:xfrm>
            <a:off x="5447928" y="260648"/>
            <a:ext cx="4896544" cy="3456384"/>
          </a:xfrm>
          <a:prstGeom prst="wedgeEllipseCallout">
            <a:avLst>
              <a:gd name="adj1" fmla="val -27165"/>
              <a:gd name="adj2" fmla="val 69314"/>
            </a:avLst>
          </a:prstGeom>
          <a:solidFill>
            <a:schemeClr val="accent2"/>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4400" b="1" dirty="0"/>
              <a:t>“Can the world buy such a jewel?”</a:t>
            </a:r>
          </a:p>
        </p:txBody>
      </p:sp>
      <p:sp>
        <p:nvSpPr>
          <p:cNvPr id="4" name="Rectangle 3"/>
          <p:cNvSpPr/>
          <p:nvPr/>
        </p:nvSpPr>
        <p:spPr>
          <a:xfrm>
            <a:off x="685775" y="5301208"/>
            <a:ext cx="10843616" cy="1224136"/>
          </a:xfrm>
          <a:prstGeom prst="rect">
            <a:avLst/>
          </a:prstGeom>
          <a:solidFill>
            <a:schemeClr val="accent2"/>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en-GB" sz="3600" b="1" dirty="0"/>
              <a:t>Draw an image you would associate with this quote.</a:t>
            </a:r>
          </a:p>
        </p:txBody>
      </p:sp>
      <p:sp>
        <p:nvSpPr>
          <p:cNvPr id="5" name="Rectangle 4"/>
          <p:cNvSpPr/>
          <p:nvPr/>
        </p:nvSpPr>
        <p:spPr>
          <a:xfrm>
            <a:off x="685775" y="332656"/>
            <a:ext cx="4177773" cy="453650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b="1" dirty="0">
                <a:solidFill>
                  <a:schemeClr val="tx1"/>
                </a:solidFill>
              </a:rPr>
              <a:t>Extension:</a:t>
            </a:r>
          </a:p>
          <a:p>
            <a:pPr algn="ctr"/>
            <a:endParaRPr lang="en-GB" sz="2800" b="1" dirty="0">
              <a:solidFill>
                <a:schemeClr val="tx1"/>
              </a:solidFill>
            </a:endParaRPr>
          </a:p>
          <a:p>
            <a:r>
              <a:rPr lang="en-GB" sz="2800" b="1" dirty="0">
                <a:solidFill>
                  <a:schemeClr val="tx1"/>
                </a:solidFill>
              </a:rPr>
              <a:t>Who is responsible for speaking these words?</a:t>
            </a:r>
          </a:p>
          <a:p>
            <a:endParaRPr lang="en-GB" sz="2800" b="1" dirty="0">
              <a:solidFill>
                <a:schemeClr val="tx1"/>
              </a:solidFill>
            </a:endParaRPr>
          </a:p>
          <a:p>
            <a:r>
              <a:rPr lang="en-GB" sz="2800" b="1" dirty="0">
                <a:solidFill>
                  <a:schemeClr val="tx1"/>
                </a:solidFill>
              </a:rPr>
              <a:t>Why?</a:t>
            </a:r>
          </a:p>
          <a:p>
            <a:endParaRPr lang="en-GB" sz="2800" b="1" dirty="0">
              <a:solidFill>
                <a:schemeClr val="tx1"/>
              </a:solidFill>
            </a:endParaRPr>
          </a:p>
          <a:p>
            <a:r>
              <a:rPr lang="en-GB" sz="2800" b="1" dirty="0">
                <a:solidFill>
                  <a:schemeClr val="tx1"/>
                </a:solidFill>
              </a:rPr>
              <a:t>What does the quote reveal?</a:t>
            </a:r>
          </a:p>
        </p:txBody>
      </p:sp>
    </p:spTree>
    <p:extLst>
      <p:ext uri="{BB962C8B-B14F-4D97-AF65-F5344CB8AC3E}">
        <p14:creationId xmlns:p14="http://schemas.microsoft.com/office/powerpoint/2010/main" val="21816928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3399"/>
          </a:solidFill>
        </p:spPr>
        <p:txBody>
          <a:bodyPr/>
          <a:lstStyle/>
          <a:p>
            <a:r>
              <a:rPr lang="en-GB" b="1" dirty="0"/>
              <a:t>Pictionary to revise</a:t>
            </a:r>
          </a:p>
        </p:txBody>
      </p:sp>
      <p:sp>
        <p:nvSpPr>
          <p:cNvPr id="3" name="Content Placeholder 2"/>
          <p:cNvSpPr>
            <a:spLocks noGrp="1"/>
          </p:cNvSpPr>
          <p:nvPr>
            <p:ph idx="1"/>
          </p:nvPr>
        </p:nvSpPr>
        <p:spPr/>
        <p:txBody>
          <a:bodyPr/>
          <a:lstStyle/>
          <a:p>
            <a:r>
              <a:rPr lang="en-GB" b="1" dirty="0"/>
              <a:t>You can spend some time finding images for various quotes in the text.</a:t>
            </a:r>
          </a:p>
          <a:p>
            <a:r>
              <a:rPr lang="en-GB" b="1" dirty="0"/>
              <a:t>Make sure the images are ones that will help you memorise relevant quotes.</a:t>
            </a:r>
          </a:p>
          <a:p>
            <a:r>
              <a:rPr lang="en-GB" b="1" dirty="0"/>
              <a:t>Create Pictionary cards with the image and the quote on one side, possible questions on the other side.</a:t>
            </a:r>
          </a:p>
          <a:p>
            <a:r>
              <a:rPr lang="en-GB" b="1" dirty="0"/>
              <a:t>Ask someone to test you with the images.</a:t>
            </a:r>
          </a:p>
        </p:txBody>
      </p:sp>
    </p:spTree>
    <p:extLst>
      <p:ext uri="{BB962C8B-B14F-4D97-AF65-F5344CB8AC3E}">
        <p14:creationId xmlns:p14="http://schemas.microsoft.com/office/powerpoint/2010/main" val="49543045"/>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3399"/>
          </a:solidFill>
        </p:spPr>
        <p:txBody>
          <a:bodyPr/>
          <a:lstStyle/>
          <a:p>
            <a:r>
              <a:rPr lang="en-GB" b="1" dirty="0"/>
              <a:t>Pictionary to revise</a:t>
            </a:r>
          </a:p>
        </p:txBody>
      </p:sp>
      <p:sp>
        <p:nvSpPr>
          <p:cNvPr id="3" name="Content Placeholder 2"/>
          <p:cNvSpPr>
            <a:spLocks noGrp="1"/>
          </p:cNvSpPr>
          <p:nvPr>
            <p:ph idx="1"/>
          </p:nvPr>
        </p:nvSpPr>
        <p:spPr/>
        <p:txBody>
          <a:bodyPr/>
          <a:lstStyle/>
          <a:p>
            <a:pPr marL="0" indent="0">
              <a:buNone/>
            </a:pPr>
            <a:r>
              <a:rPr lang="en-GB" b="1" dirty="0"/>
              <a:t>Or</a:t>
            </a:r>
          </a:p>
          <a:p>
            <a:r>
              <a:rPr lang="en-GB" b="1" dirty="0"/>
              <a:t>Write out key quotes onto flash cards with some explanation around the quote.</a:t>
            </a:r>
          </a:p>
          <a:p>
            <a:r>
              <a:rPr lang="en-GB" b="1" dirty="0"/>
              <a:t>Revision partner reads out the quote and you draw an appropriate image, OR, you draw an image and the person has to guess the quote.</a:t>
            </a:r>
          </a:p>
          <a:p>
            <a:endParaRPr lang="en-GB" b="1" dirty="0"/>
          </a:p>
        </p:txBody>
      </p:sp>
    </p:spTree>
    <p:extLst>
      <p:ext uri="{BB962C8B-B14F-4D97-AF65-F5344CB8AC3E}">
        <p14:creationId xmlns:p14="http://schemas.microsoft.com/office/powerpoint/2010/main" val="2708264085"/>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to revise</a:t>
            </a:r>
          </a:p>
        </p:txBody>
      </p:sp>
      <p:sp>
        <p:nvSpPr>
          <p:cNvPr id="3" name="Text Placeholder 2"/>
          <p:cNvSpPr>
            <a:spLocks noGrp="1"/>
          </p:cNvSpPr>
          <p:nvPr>
            <p:ph type="body" idx="1"/>
          </p:nvPr>
        </p:nvSpPr>
        <p:spPr/>
        <p:txBody>
          <a:bodyPr>
            <a:normAutofit/>
          </a:bodyPr>
          <a:lstStyle/>
          <a:p>
            <a:r>
              <a:rPr lang="en-GB" sz="5400" dirty="0"/>
              <a:t>Activity Two:</a:t>
            </a:r>
          </a:p>
        </p:txBody>
      </p:sp>
      <p:sp>
        <p:nvSpPr>
          <p:cNvPr id="4" name="Rectangle 3"/>
          <p:cNvSpPr/>
          <p:nvPr/>
        </p:nvSpPr>
        <p:spPr>
          <a:xfrm>
            <a:off x="1991544" y="332656"/>
            <a:ext cx="8280920" cy="1440160"/>
          </a:xfrm>
          <a:prstGeom prst="rect">
            <a:avLst/>
          </a:prstGeom>
          <a:solidFill>
            <a:srgbClr val="FF0000"/>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en-GB" sz="3600" b="1" dirty="0"/>
              <a:t>The Sign of Four</a:t>
            </a:r>
          </a:p>
          <a:p>
            <a:pPr algn="ctr"/>
            <a:r>
              <a:rPr lang="en-GB" sz="3600" b="1" dirty="0"/>
              <a:t>By Arthur Conan Doyle</a:t>
            </a:r>
          </a:p>
        </p:txBody>
      </p:sp>
      <p:pic>
        <p:nvPicPr>
          <p:cNvPr id="2050" name="Picture 2" descr="The Sign of the Four (with Illustrations by Gutschmidt Richard) (SHERLOCK  HOLMES) eBook : ARTHUR, CONAN DOYLE, Sidney, Paget, Richard, Gutschmidt,  Choi, Hyun, Lee, Sun Young: Amazon.co.uk: Kindle Store">
            <a:extLst>
              <a:ext uri="{FF2B5EF4-FFF2-40B4-BE49-F238E27FC236}">
                <a16:creationId xmlns:a16="http://schemas.microsoft.com/office/drawing/2014/main" id="{9B39333B-1B3D-40BE-9415-7CF326FA89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97531" y="2340227"/>
            <a:ext cx="3105357" cy="41851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8716234"/>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D251936-DF77-439E-82A6-8F468C2837BC}"/>
              </a:ext>
            </a:extLst>
          </p:cNvPr>
          <p:cNvSpPr/>
          <p:nvPr/>
        </p:nvSpPr>
        <p:spPr>
          <a:xfrm>
            <a:off x="390939" y="279648"/>
            <a:ext cx="11410121" cy="846787"/>
          </a:xfrm>
          <a:prstGeom prst="rect">
            <a:avLst/>
          </a:prstGeom>
          <a:solidFill>
            <a:srgbClr val="FF0000"/>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en-GB" sz="3600" b="1" dirty="0"/>
              <a:t>Revising key characters in The Sign of Four</a:t>
            </a:r>
          </a:p>
        </p:txBody>
      </p:sp>
      <p:graphicFrame>
        <p:nvGraphicFramePr>
          <p:cNvPr id="3" name="Table 3">
            <a:extLst>
              <a:ext uri="{FF2B5EF4-FFF2-40B4-BE49-F238E27FC236}">
                <a16:creationId xmlns:a16="http://schemas.microsoft.com/office/drawing/2014/main" id="{CBDB765F-E521-4850-9454-9B5A0B9C09AD}"/>
              </a:ext>
            </a:extLst>
          </p:cNvPr>
          <p:cNvGraphicFramePr>
            <a:graphicFrameLocks noGrp="1"/>
          </p:cNvGraphicFramePr>
          <p:nvPr>
            <p:extLst>
              <p:ext uri="{D42A27DB-BD31-4B8C-83A1-F6EECF244321}">
                <p14:modId xmlns:p14="http://schemas.microsoft.com/office/powerpoint/2010/main" val="3830178642"/>
              </p:ext>
            </p:extLst>
          </p:nvPr>
        </p:nvGraphicFramePr>
        <p:xfrm>
          <a:off x="477078" y="1369022"/>
          <a:ext cx="11323982" cy="4859504"/>
        </p:xfrm>
        <a:graphic>
          <a:graphicData uri="http://schemas.openxmlformats.org/drawingml/2006/table">
            <a:tbl>
              <a:tblPr firstRow="1" bandRow="1">
                <a:tableStyleId>{5940675A-B579-460E-94D1-54222C63F5DA}</a:tableStyleId>
              </a:tblPr>
              <a:tblGrid>
                <a:gridCol w="2120348">
                  <a:extLst>
                    <a:ext uri="{9D8B030D-6E8A-4147-A177-3AD203B41FA5}">
                      <a16:colId xmlns:a16="http://schemas.microsoft.com/office/drawing/2014/main" val="2603171102"/>
                    </a:ext>
                  </a:extLst>
                </a:gridCol>
                <a:gridCol w="9203634">
                  <a:extLst>
                    <a:ext uri="{9D8B030D-6E8A-4147-A177-3AD203B41FA5}">
                      <a16:colId xmlns:a16="http://schemas.microsoft.com/office/drawing/2014/main" val="3322273961"/>
                    </a:ext>
                  </a:extLst>
                </a:gridCol>
              </a:tblGrid>
              <a:tr h="607438">
                <a:tc>
                  <a:txBody>
                    <a:bodyPr/>
                    <a:lstStyle/>
                    <a:p>
                      <a:pPr algn="ctr"/>
                      <a:r>
                        <a:rPr lang="en-GB" b="1" dirty="0"/>
                        <a:t>Character</a:t>
                      </a:r>
                    </a:p>
                  </a:txBody>
                  <a:tcPr/>
                </a:tc>
                <a:tc>
                  <a:txBody>
                    <a:bodyPr/>
                    <a:lstStyle/>
                    <a:p>
                      <a:pPr algn="ctr"/>
                      <a:r>
                        <a:rPr lang="en-GB" b="1" dirty="0"/>
                        <a:t>Key actions and purpose in the novella</a:t>
                      </a:r>
                    </a:p>
                  </a:txBody>
                  <a:tcPr/>
                </a:tc>
                <a:extLst>
                  <a:ext uri="{0D108BD9-81ED-4DB2-BD59-A6C34878D82A}">
                    <a16:rowId xmlns:a16="http://schemas.microsoft.com/office/drawing/2014/main" val="3109557641"/>
                  </a:ext>
                </a:extLst>
              </a:tr>
              <a:tr h="607438">
                <a:tc>
                  <a:txBody>
                    <a:bodyPr/>
                    <a:lstStyle/>
                    <a:p>
                      <a:r>
                        <a:rPr lang="en-GB" dirty="0"/>
                        <a:t>Sherlock Holmes</a:t>
                      </a:r>
                    </a:p>
                  </a:txBody>
                  <a:tcPr/>
                </a:tc>
                <a:tc>
                  <a:txBody>
                    <a:bodyPr/>
                    <a:lstStyle/>
                    <a:p>
                      <a:endParaRPr lang="en-GB" dirty="0"/>
                    </a:p>
                  </a:txBody>
                  <a:tcPr/>
                </a:tc>
                <a:extLst>
                  <a:ext uri="{0D108BD9-81ED-4DB2-BD59-A6C34878D82A}">
                    <a16:rowId xmlns:a16="http://schemas.microsoft.com/office/drawing/2014/main" val="3377556021"/>
                  </a:ext>
                </a:extLst>
              </a:tr>
              <a:tr h="607438">
                <a:tc>
                  <a:txBody>
                    <a:bodyPr/>
                    <a:lstStyle/>
                    <a:p>
                      <a:r>
                        <a:rPr lang="en-GB" dirty="0"/>
                        <a:t>Dr Watson</a:t>
                      </a:r>
                    </a:p>
                  </a:txBody>
                  <a:tcPr/>
                </a:tc>
                <a:tc>
                  <a:txBody>
                    <a:bodyPr/>
                    <a:lstStyle/>
                    <a:p>
                      <a:endParaRPr lang="en-GB"/>
                    </a:p>
                  </a:txBody>
                  <a:tcPr/>
                </a:tc>
                <a:extLst>
                  <a:ext uri="{0D108BD9-81ED-4DB2-BD59-A6C34878D82A}">
                    <a16:rowId xmlns:a16="http://schemas.microsoft.com/office/drawing/2014/main" val="1283451308"/>
                  </a:ext>
                </a:extLst>
              </a:tr>
              <a:tr h="607438">
                <a:tc>
                  <a:txBody>
                    <a:bodyPr/>
                    <a:lstStyle/>
                    <a:p>
                      <a:r>
                        <a:rPr lang="en-GB" dirty="0"/>
                        <a:t>Mary </a:t>
                      </a:r>
                      <a:r>
                        <a:rPr lang="en-GB" dirty="0" err="1"/>
                        <a:t>Morstan</a:t>
                      </a:r>
                      <a:endParaRPr lang="en-GB" dirty="0"/>
                    </a:p>
                  </a:txBody>
                  <a:tcPr/>
                </a:tc>
                <a:tc>
                  <a:txBody>
                    <a:bodyPr/>
                    <a:lstStyle/>
                    <a:p>
                      <a:endParaRPr lang="en-GB"/>
                    </a:p>
                  </a:txBody>
                  <a:tcPr/>
                </a:tc>
                <a:extLst>
                  <a:ext uri="{0D108BD9-81ED-4DB2-BD59-A6C34878D82A}">
                    <a16:rowId xmlns:a16="http://schemas.microsoft.com/office/drawing/2014/main" val="3989753377"/>
                  </a:ext>
                </a:extLst>
              </a:tr>
              <a:tr h="607438">
                <a:tc>
                  <a:txBody>
                    <a:bodyPr/>
                    <a:lstStyle/>
                    <a:p>
                      <a:r>
                        <a:rPr lang="en-GB" dirty="0"/>
                        <a:t>Jonathon Small</a:t>
                      </a:r>
                    </a:p>
                  </a:txBody>
                  <a:tcPr/>
                </a:tc>
                <a:tc>
                  <a:txBody>
                    <a:bodyPr/>
                    <a:lstStyle/>
                    <a:p>
                      <a:endParaRPr lang="en-GB"/>
                    </a:p>
                  </a:txBody>
                  <a:tcPr/>
                </a:tc>
                <a:extLst>
                  <a:ext uri="{0D108BD9-81ED-4DB2-BD59-A6C34878D82A}">
                    <a16:rowId xmlns:a16="http://schemas.microsoft.com/office/drawing/2014/main" val="1641675020"/>
                  </a:ext>
                </a:extLst>
              </a:tr>
              <a:tr h="607438">
                <a:tc>
                  <a:txBody>
                    <a:bodyPr/>
                    <a:lstStyle/>
                    <a:p>
                      <a:r>
                        <a:rPr lang="en-GB" dirty="0" err="1"/>
                        <a:t>Athelney</a:t>
                      </a:r>
                      <a:r>
                        <a:rPr lang="en-GB" dirty="0"/>
                        <a:t> Jones</a:t>
                      </a:r>
                    </a:p>
                  </a:txBody>
                  <a:tcPr/>
                </a:tc>
                <a:tc>
                  <a:txBody>
                    <a:bodyPr/>
                    <a:lstStyle/>
                    <a:p>
                      <a:endParaRPr lang="en-GB" dirty="0"/>
                    </a:p>
                  </a:txBody>
                  <a:tcPr/>
                </a:tc>
                <a:extLst>
                  <a:ext uri="{0D108BD9-81ED-4DB2-BD59-A6C34878D82A}">
                    <a16:rowId xmlns:a16="http://schemas.microsoft.com/office/drawing/2014/main" val="292481668"/>
                  </a:ext>
                </a:extLst>
              </a:tr>
              <a:tr h="607438">
                <a:tc>
                  <a:txBody>
                    <a:bodyPr/>
                    <a:lstStyle/>
                    <a:p>
                      <a:r>
                        <a:rPr lang="en-GB" dirty="0"/>
                        <a:t>Thaddeus Sholto</a:t>
                      </a:r>
                    </a:p>
                  </a:txBody>
                  <a:tcPr/>
                </a:tc>
                <a:tc>
                  <a:txBody>
                    <a:bodyPr/>
                    <a:lstStyle/>
                    <a:p>
                      <a:endParaRPr lang="en-GB" dirty="0"/>
                    </a:p>
                  </a:txBody>
                  <a:tcPr/>
                </a:tc>
                <a:extLst>
                  <a:ext uri="{0D108BD9-81ED-4DB2-BD59-A6C34878D82A}">
                    <a16:rowId xmlns:a16="http://schemas.microsoft.com/office/drawing/2014/main" val="213352032"/>
                  </a:ext>
                </a:extLst>
              </a:tr>
              <a:tr h="607438">
                <a:tc>
                  <a:txBody>
                    <a:bodyPr/>
                    <a:lstStyle/>
                    <a:p>
                      <a:r>
                        <a:rPr lang="en-GB" dirty="0"/>
                        <a:t>Bartholomew Sholto</a:t>
                      </a:r>
                    </a:p>
                  </a:txBody>
                  <a:tcPr/>
                </a:tc>
                <a:tc>
                  <a:txBody>
                    <a:bodyPr/>
                    <a:lstStyle/>
                    <a:p>
                      <a:endParaRPr lang="en-GB" dirty="0"/>
                    </a:p>
                  </a:txBody>
                  <a:tcPr/>
                </a:tc>
                <a:extLst>
                  <a:ext uri="{0D108BD9-81ED-4DB2-BD59-A6C34878D82A}">
                    <a16:rowId xmlns:a16="http://schemas.microsoft.com/office/drawing/2014/main" val="1406768035"/>
                  </a:ext>
                </a:extLst>
              </a:tr>
            </a:tbl>
          </a:graphicData>
        </a:graphic>
      </p:graphicFrame>
    </p:spTree>
    <p:extLst>
      <p:ext uri="{BB962C8B-B14F-4D97-AF65-F5344CB8AC3E}">
        <p14:creationId xmlns:p14="http://schemas.microsoft.com/office/powerpoint/2010/main" val="1196707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tx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198783" y="640080"/>
            <a:ext cx="4227443" cy="5257800"/>
          </a:xfrm>
        </p:spPr>
        <p:txBody>
          <a:bodyPr vert="horz" lIns="91440" tIns="45720" rIns="91440" bIns="45720" rtlCol="0" anchor="ctr">
            <a:normAutofit/>
          </a:bodyPr>
          <a:lstStyle/>
          <a:p>
            <a:pPr algn="l"/>
            <a:r>
              <a:rPr lang="en-US" sz="5400" b="1" kern="1200" dirty="0">
                <a:solidFill>
                  <a:srgbClr val="FF3399"/>
                </a:solidFill>
                <a:latin typeface="+mj-lt"/>
                <a:ea typeface="+mj-ea"/>
                <a:cs typeface="+mj-cs"/>
              </a:rPr>
              <a:t>‘Chase your Greatness.’</a:t>
            </a:r>
          </a:p>
        </p:txBody>
      </p:sp>
      <p:sp>
        <p:nvSpPr>
          <p:cNvPr id="3" name="TextBox 2"/>
          <p:cNvSpPr txBox="1"/>
          <p:nvPr/>
        </p:nvSpPr>
        <p:spPr>
          <a:xfrm>
            <a:off x="4890516" y="640081"/>
            <a:ext cx="6492522" cy="5257800"/>
          </a:xfrm>
          <a:prstGeom prst="rect">
            <a:avLst/>
          </a:prstGeom>
        </p:spPr>
        <p:txBody>
          <a:bodyPr vert="horz" lIns="91440" tIns="45720" rIns="91440" bIns="45720" rtlCol="0" anchor="ctr">
            <a:normAutofit/>
          </a:bodyPr>
          <a:lstStyle/>
          <a:p>
            <a:pPr>
              <a:lnSpc>
                <a:spcPct val="90000"/>
              </a:lnSpc>
              <a:spcAft>
                <a:spcPts val="600"/>
              </a:spcAft>
            </a:pPr>
            <a:r>
              <a:rPr lang="en-US" sz="2400" b="1" dirty="0">
                <a:solidFill>
                  <a:srgbClr val="FF3399"/>
                </a:solidFill>
              </a:rPr>
              <a:t>‘Successful people do what they need to do, even when they don’t feel like it.  Toughen up!’</a:t>
            </a:r>
          </a:p>
          <a:p>
            <a:pPr indent="-228600">
              <a:lnSpc>
                <a:spcPct val="90000"/>
              </a:lnSpc>
              <a:spcAft>
                <a:spcPts val="600"/>
              </a:spcAft>
              <a:buFont typeface="Arial" panose="020B0604020202020204" pitchFamily="34" charset="0"/>
              <a:buChar char="•"/>
            </a:pPr>
            <a:endParaRPr lang="en-US" sz="2400" b="1" dirty="0"/>
          </a:p>
          <a:p>
            <a:pPr>
              <a:lnSpc>
                <a:spcPct val="90000"/>
              </a:lnSpc>
              <a:spcAft>
                <a:spcPts val="600"/>
              </a:spcAft>
            </a:pPr>
            <a:r>
              <a:rPr lang="en-US" sz="2400" b="1" i="1" dirty="0">
                <a:solidFill>
                  <a:srgbClr val="FF3399"/>
                </a:solidFill>
              </a:rPr>
              <a:t>Dwayne Johnson.</a:t>
            </a:r>
          </a:p>
        </p:txBody>
      </p:sp>
    </p:spTree>
    <p:extLst>
      <p:ext uri="{BB962C8B-B14F-4D97-AF65-F5344CB8AC3E}">
        <p14:creationId xmlns:p14="http://schemas.microsoft.com/office/powerpoint/2010/main" val="11195390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D251936-DF77-439E-82A6-8F468C2837BC}"/>
              </a:ext>
            </a:extLst>
          </p:cNvPr>
          <p:cNvSpPr/>
          <p:nvPr/>
        </p:nvSpPr>
        <p:spPr>
          <a:xfrm>
            <a:off x="390939" y="279648"/>
            <a:ext cx="11410121" cy="846787"/>
          </a:xfrm>
          <a:prstGeom prst="rect">
            <a:avLst/>
          </a:prstGeom>
          <a:solidFill>
            <a:srgbClr val="FF0000"/>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en-GB" sz="3600" b="1" dirty="0"/>
              <a:t>Revising key themes in The Sign of Four</a:t>
            </a:r>
          </a:p>
        </p:txBody>
      </p:sp>
      <p:graphicFrame>
        <p:nvGraphicFramePr>
          <p:cNvPr id="3" name="Table 3">
            <a:extLst>
              <a:ext uri="{FF2B5EF4-FFF2-40B4-BE49-F238E27FC236}">
                <a16:creationId xmlns:a16="http://schemas.microsoft.com/office/drawing/2014/main" id="{CBDB765F-E521-4850-9454-9B5A0B9C09AD}"/>
              </a:ext>
            </a:extLst>
          </p:cNvPr>
          <p:cNvGraphicFramePr>
            <a:graphicFrameLocks noGrp="1"/>
          </p:cNvGraphicFramePr>
          <p:nvPr>
            <p:extLst>
              <p:ext uri="{D42A27DB-BD31-4B8C-83A1-F6EECF244321}">
                <p14:modId xmlns:p14="http://schemas.microsoft.com/office/powerpoint/2010/main" val="3175093545"/>
              </p:ext>
            </p:extLst>
          </p:nvPr>
        </p:nvGraphicFramePr>
        <p:xfrm>
          <a:off x="390939" y="1369021"/>
          <a:ext cx="11410121" cy="4952264"/>
        </p:xfrm>
        <a:graphic>
          <a:graphicData uri="http://schemas.openxmlformats.org/drawingml/2006/table">
            <a:tbl>
              <a:tblPr firstRow="1" bandRow="1">
                <a:tableStyleId>{5940675A-B579-460E-94D1-54222C63F5DA}</a:tableStyleId>
              </a:tblPr>
              <a:tblGrid>
                <a:gridCol w="2136477">
                  <a:extLst>
                    <a:ext uri="{9D8B030D-6E8A-4147-A177-3AD203B41FA5}">
                      <a16:colId xmlns:a16="http://schemas.microsoft.com/office/drawing/2014/main" val="2603171102"/>
                    </a:ext>
                  </a:extLst>
                </a:gridCol>
                <a:gridCol w="9273644">
                  <a:extLst>
                    <a:ext uri="{9D8B030D-6E8A-4147-A177-3AD203B41FA5}">
                      <a16:colId xmlns:a16="http://schemas.microsoft.com/office/drawing/2014/main" val="3322273961"/>
                    </a:ext>
                  </a:extLst>
                </a:gridCol>
              </a:tblGrid>
              <a:tr h="546459">
                <a:tc>
                  <a:txBody>
                    <a:bodyPr/>
                    <a:lstStyle/>
                    <a:p>
                      <a:pPr algn="ctr"/>
                      <a:r>
                        <a:rPr lang="en-GB" b="1" dirty="0"/>
                        <a:t>Themes</a:t>
                      </a:r>
                    </a:p>
                  </a:txBody>
                  <a:tcPr/>
                </a:tc>
                <a:tc>
                  <a:txBody>
                    <a:bodyPr/>
                    <a:lstStyle/>
                    <a:p>
                      <a:pPr algn="ctr"/>
                      <a:r>
                        <a:rPr lang="en-GB" b="1" dirty="0"/>
                        <a:t>Key events in the novella</a:t>
                      </a:r>
                    </a:p>
                  </a:txBody>
                  <a:tcPr/>
                </a:tc>
                <a:extLst>
                  <a:ext uri="{0D108BD9-81ED-4DB2-BD59-A6C34878D82A}">
                    <a16:rowId xmlns:a16="http://schemas.microsoft.com/office/drawing/2014/main" val="3109557641"/>
                  </a:ext>
                </a:extLst>
              </a:tr>
              <a:tr h="881161">
                <a:tc>
                  <a:txBody>
                    <a:bodyPr/>
                    <a:lstStyle/>
                    <a:p>
                      <a:r>
                        <a:rPr lang="en-GB" dirty="0"/>
                        <a:t>Crime and Justice</a:t>
                      </a:r>
                    </a:p>
                  </a:txBody>
                  <a:tcPr/>
                </a:tc>
                <a:tc>
                  <a:txBody>
                    <a:bodyPr/>
                    <a:lstStyle/>
                    <a:p>
                      <a:endParaRPr lang="en-GB" dirty="0"/>
                    </a:p>
                  </a:txBody>
                  <a:tcPr/>
                </a:tc>
                <a:extLst>
                  <a:ext uri="{0D108BD9-81ED-4DB2-BD59-A6C34878D82A}">
                    <a16:rowId xmlns:a16="http://schemas.microsoft.com/office/drawing/2014/main" val="3377556021"/>
                  </a:ext>
                </a:extLst>
              </a:tr>
              <a:tr h="881161">
                <a:tc>
                  <a:txBody>
                    <a:bodyPr/>
                    <a:lstStyle/>
                    <a:p>
                      <a:r>
                        <a:rPr lang="en-GB" dirty="0"/>
                        <a:t>Duality</a:t>
                      </a:r>
                    </a:p>
                  </a:txBody>
                  <a:tcPr/>
                </a:tc>
                <a:tc>
                  <a:txBody>
                    <a:bodyPr/>
                    <a:lstStyle/>
                    <a:p>
                      <a:endParaRPr lang="en-GB"/>
                    </a:p>
                  </a:txBody>
                  <a:tcPr/>
                </a:tc>
                <a:extLst>
                  <a:ext uri="{0D108BD9-81ED-4DB2-BD59-A6C34878D82A}">
                    <a16:rowId xmlns:a16="http://schemas.microsoft.com/office/drawing/2014/main" val="1283451308"/>
                  </a:ext>
                </a:extLst>
              </a:tr>
              <a:tr h="881161">
                <a:tc>
                  <a:txBody>
                    <a:bodyPr/>
                    <a:lstStyle/>
                    <a:p>
                      <a:r>
                        <a:rPr lang="en-GB" dirty="0"/>
                        <a:t>Imperialism</a:t>
                      </a:r>
                    </a:p>
                  </a:txBody>
                  <a:tcPr/>
                </a:tc>
                <a:tc>
                  <a:txBody>
                    <a:bodyPr/>
                    <a:lstStyle/>
                    <a:p>
                      <a:endParaRPr lang="en-GB"/>
                    </a:p>
                  </a:txBody>
                  <a:tcPr/>
                </a:tc>
                <a:extLst>
                  <a:ext uri="{0D108BD9-81ED-4DB2-BD59-A6C34878D82A}">
                    <a16:rowId xmlns:a16="http://schemas.microsoft.com/office/drawing/2014/main" val="3989753377"/>
                  </a:ext>
                </a:extLst>
              </a:tr>
              <a:tr h="881161">
                <a:tc>
                  <a:txBody>
                    <a:bodyPr/>
                    <a:lstStyle/>
                    <a:p>
                      <a:r>
                        <a:rPr lang="en-GB" dirty="0"/>
                        <a:t>Wealth and Greed</a:t>
                      </a:r>
                    </a:p>
                  </a:txBody>
                  <a:tcPr/>
                </a:tc>
                <a:tc>
                  <a:txBody>
                    <a:bodyPr/>
                    <a:lstStyle/>
                    <a:p>
                      <a:endParaRPr lang="en-GB"/>
                    </a:p>
                  </a:txBody>
                  <a:tcPr/>
                </a:tc>
                <a:extLst>
                  <a:ext uri="{0D108BD9-81ED-4DB2-BD59-A6C34878D82A}">
                    <a16:rowId xmlns:a16="http://schemas.microsoft.com/office/drawing/2014/main" val="1641675020"/>
                  </a:ext>
                </a:extLst>
              </a:tr>
              <a:tr h="881161">
                <a:tc>
                  <a:txBody>
                    <a:bodyPr/>
                    <a:lstStyle/>
                    <a:p>
                      <a:r>
                        <a:rPr lang="en-GB" dirty="0"/>
                        <a:t>Love and Friendship</a:t>
                      </a:r>
                    </a:p>
                  </a:txBody>
                  <a:tcPr/>
                </a:tc>
                <a:tc>
                  <a:txBody>
                    <a:bodyPr/>
                    <a:lstStyle/>
                    <a:p>
                      <a:endParaRPr lang="en-GB" dirty="0"/>
                    </a:p>
                  </a:txBody>
                  <a:tcPr/>
                </a:tc>
                <a:extLst>
                  <a:ext uri="{0D108BD9-81ED-4DB2-BD59-A6C34878D82A}">
                    <a16:rowId xmlns:a16="http://schemas.microsoft.com/office/drawing/2014/main" val="292481668"/>
                  </a:ext>
                </a:extLst>
              </a:tr>
            </a:tbl>
          </a:graphicData>
        </a:graphic>
      </p:graphicFrame>
    </p:spTree>
    <p:extLst>
      <p:ext uri="{BB962C8B-B14F-4D97-AF65-F5344CB8AC3E}">
        <p14:creationId xmlns:p14="http://schemas.microsoft.com/office/powerpoint/2010/main" val="29593427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to revise</a:t>
            </a:r>
          </a:p>
        </p:txBody>
      </p:sp>
      <p:sp>
        <p:nvSpPr>
          <p:cNvPr id="3" name="Text Placeholder 2"/>
          <p:cNvSpPr>
            <a:spLocks noGrp="1"/>
          </p:cNvSpPr>
          <p:nvPr>
            <p:ph type="body" idx="1"/>
          </p:nvPr>
        </p:nvSpPr>
        <p:spPr/>
        <p:txBody>
          <a:bodyPr>
            <a:normAutofit/>
          </a:bodyPr>
          <a:lstStyle/>
          <a:p>
            <a:r>
              <a:rPr lang="en-GB" sz="5400" dirty="0"/>
              <a:t>Activity Three:</a:t>
            </a:r>
          </a:p>
        </p:txBody>
      </p:sp>
      <p:sp>
        <p:nvSpPr>
          <p:cNvPr id="4" name="Rectangle 3"/>
          <p:cNvSpPr/>
          <p:nvPr/>
        </p:nvSpPr>
        <p:spPr>
          <a:xfrm>
            <a:off x="1762539" y="332656"/>
            <a:ext cx="8509925" cy="1440160"/>
          </a:xfrm>
          <a:prstGeom prst="rect">
            <a:avLst/>
          </a:prstGeom>
          <a:solidFill>
            <a:srgbClr val="00B0F0"/>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en-GB" sz="3600" b="1" dirty="0"/>
              <a:t>Animal Farm</a:t>
            </a:r>
          </a:p>
          <a:p>
            <a:pPr algn="ctr"/>
            <a:r>
              <a:rPr lang="en-GB" sz="3600" b="1" dirty="0"/>
              <a:t>By George Orwell</a:t>
            </a:r>
          </a:p>
        </p:txBody>
      </p:sp>
      <p:pic>
        <p:nvPicPr>
          <p:cNvPr id="1026" name="Picture 2" descr="Animal Farm: Barrington Stoke Dyslexia-Friendly Edition by George Orwell">
            <a:extLst>
              <a:ext uri="{FF2B5EF4-FFF2-40B4-BE49-F238E27FC236}">
                <a16:creationId xmlns:a16="http://schemas.microsoft.com/office/drawing/2014/main" id="{0129296F-C8D8-4B06-B38D-B9E485B5D6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20495" y="3620535"/>
            <a:ext cx="1733550" cy="2638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5389897"/>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FD6873D-8C34-4E5C-8F62-0A2751915C21}"/>
              </a:ext>
            </a:extLst>
          </p:cNvPr>
          <p:cNvSpPr/>
          <p:nvPr/>
        </p:nvSpPr>
        <p:spPr>
          <a:xfrm>
            <a:off x="477078" y="332656"/>
            <a:ext cx="11396869" cy="807031"/>
          </a:xfrm>
          <a:prstGeom prst="rect">
            <a:avLst/>
          </a:prstGeom>
          <a:solidFill>
            <a:srgbClr val="00B0F0"/>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en-GB" sz="3600" b="1" dirty="0"/>
              <a:t>Revising key characters in Animal Farm</a:t>
            </a:r>
          </a:p>
        </p:txBody>
      </p:sp>
      <p:graphicFrame>
        <p:nvGraphicFramePr>
          <p:cNvPr id="3" name="Table 3">
            <a:extLst>
              <a:ext uri="{FF2B5EF4-FFF2-40B4-BE49-F238E27FC236}">
                <a16:creationId xmlns:a16="http://schemas.microsoft.com/office/drawing/2014/main" id="{DE5AD8F4-3E05-40BB-A3F5-F24D661519B3}"/>
              </a:ext>
            </a:extLst>
          </p:cNvPr>
          <p:cNvGraphicFramePr>
            <a:graphicFrameLocks noGrp="1"/>
          </p:cNvGraphicFramePr>
          <p:nvPr>
            <p:extLst>
              <p:ext uri="{D42A27DB-BD31-4B8C-83A1-F6EECF244321}">
                <p14:modId xmlns:p14="http://schemas.microsoft.com/office/powerpoint/2010/main" val="680870232"/>
              </p:ext>
            </p:extLst>
          </p:nvPr>
        </p:nvGraphicFramePr>
        <p:xfrm>
          <a:off x="477078" y="1369022"/>
          <a:ext cx="11396868" cy="4846250"/>
        </p:xfrm>
        <a:graphic>
          <a:graphicData uri="http://schemas.openxmlformats.org/drawingml/2006/table">
            <a:tbl>
              <a:tblPr firstRow="1" bandRow="1">
                <a:tableStyleId>{5940675A-B579-460E-94D1-54222C63F5DA}</a:tableStyleId>
              </a:tblPr>
              <a:tblGrid>
                <a:gridCol w="1643270">
                  <a:extLst>
                    <a:ext uri="{9D8B030D-6E8A-4147-A177-3AD203B41FA5}">
                      <a16:colId xmlns:a16="http://schemas.microsoft.com/office/drawing/2014/main" val="2603171102"/>
                    </a:ext>
                  </a:extLst>
                </a:gridCol>
                <a:gridCol w="3657600">
                  <a:extLst>
                    <a:ext uri="{9D8B030D-6E8A-4147-A177-3AD203B41FA5}">
                      <a16:colId xmlns:a16="http://schemas.microsoft.com/office/drawing/2014/main" val="4142012571"/>
                    </a:ext>
                  </a:extLst>
                </a:gridCol>
                <a:gridCol w="6095998">
                  <a:extLst>
                    <a:ext uri="{9D8B030D-6E8A-4147-A177-3AD203B41FA5}">
                      <a16:colId xmlns:a16="http://schemas.microsoft.com/office/drawing/2014/main" val="3322273961"/>
                    </a:ext>
                  </a:extLst>
                </a:gridCol>
              </a:tblGrid>
              <a:tr h="484625">
                <a:tc>
                  <a:txBody>
                    <a:bodyPr/>
                    <a:lstStyle/>
                    <a:p>
                      <a:pPr algn="ctr"/>
                      <a:r>
                        <a:rPr lang="en-GB" b="1" dirty="0"/>
                        <a:t>Character</a:t>
                      </a:r>
                    </a:p>
                  </a:txBody>
                  <a:tcPr/>
                </a:tc>
                <a:tc>
                  <a:txBody>
                    <a:bodyPr/>
                    <a:lstStyle/>
                    <a:p>
                      <a:pPr algn="ctr"/>
                      <a:r>
                        <a:rPr lang="en-GB" b="1" dirty="0"/>
                        <a:t>Historical Links</a:t>
                      </a:r>
                    </a:p>
                  </a:txBody>
                  <a:tcPr/>
                </a:tc>
                <a:tc>
                  <a:txBody>
                    <a:bodyPr/>
                    <a:lstStyle/>
                    <a:p>
                      <a:pPr algn="ctr"/>
                      <a:r>
                        <a:rPr lang="en-GB" b="1" dirty="0"/>
                        <a:t>Key actions and purpose in the novella</a:t>
                      </a:r>
                    </a:p>
                  </a:txBody>
                  <a:tcPr/>
                </a:tc>
                <a:extLst>
                  <a:ext uri="{0D108BD9-81ED-4DB2-BD59-A6C34878D82A}">
                    <a16:rowId xmlns:a16="http://schemas.microsoft.com/office/drawing/2014/main" val="3109557641"/>
                  </a:ext>
                </a:extLst>
              </a:tr>
              <a:tr h="484625">
                <a:tc>
                  <a:txBody>
                    <a:bodyPr/>
                    <a:lstStyle/>
                    <a:p>
                      <a:r>
                        <a:rPr lang="en-GB" dirty="0"/>
                        <a:t>Old Major</a:t>
                      </a:r>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377556021"/>
                  </a:ext>
                </a:extLst>
              </a:tr>
              <a:tr h="484625">
                <a:tc>
                  <a:txBody>
                    <a:bodyPr/>
                    <a:lstStyle/>
                    <a:p>
                      <a:r>
                        <a:rPr lang="en-GB" dirty="0"/>
                        <a:t>Mr Jones</a:t>
                      </a:r>
                    </a:p>
                  </a:txBody>
                  <a:tcPr/>
                </a:tc>
                <a:tc>
                  <a:txBody>
                    <a:bodyPr/>
                    <a:lstStyle/>
                    <a:p>
                      <a:endParaRPr lang="en-GB" dirty="0"/>
                    </a:p>
                  </a:txBody>
                  <a:tcPr/>
                </a:tc>
                <a:tc>
                  <a:txBody>
                    <a:bodyPr/>
                    <a:lstStyle/>
                    <a:p>
                      <a:endParaRPr lang="en-GB"/>
                    </a:p>
                  </a:txBody>
                  <a:tcPr/>
                </a:tc>
                <a:extLst>
                  <a:ext uri="{0D108BD9-81ED-4DB2-BD59-A6C34878D82A}">
                    <a16:rowId xmlns:a16="http://schemas.microsoft.com/office/drawing/2014/main" val="1283451308"/>
                  </a:ext>
                </a:extLst>
              </a:tr>
              <a:tr h="484625">
                <a:tc>
                  <a:txBody>
                    <a:bodyPr/>
                    <a:lstStyle/>
                    <a:p>
                      <a:r>
                        <a:rPr lang="en-GB" dirty="0"/>
                        <a:t>Napoleon</a:t>
                      </a:r>
                    </a:p>
                  </a:txBody>
                  <a:tcPr/>
                </a:tc>
                <a:tc>
                  <a:txBody>
                    <a:bodyPr/>
                    <a:lstStyle/>
                    <a:p>
                      <a:endParaRPr lang="en-GB" dirty="0"/>
                    </a:p>
                  </a:txBody>
                  <a:tcPr/>
                </a:tc>
                <a:tc>
                  <a:txBody>
                    <a:bodyPr/>
                    <a:lstStyle/>
                    <a:p>
                      <a:endParaRPr lang="en-GB"/>
                    </a:p>
                  </a:txBody>
                  <a:tcPr/>
                </a:tc>
                <a:extLst>
                  <a:ext uri="{0D108BD9-81ED-4DB2-BD59-A6C34878D82A}">
                    <a16:rowId xmlns:a16="http://schemas.microsoft.com/office/drawing/2014/main" val="3989753377"/>
                  </a:ext>
                </a:extLst>
              </a:tr>
              <a:tr h="484625">
                <a:tc>
                  <a:txBody>
                    <a:bodyPr/>
                    <a:lstStyle/>
                    <a:p>
                      <a:r>
                        <a:rPr lang="en-GB" dirty="0"/>
                        <a:t>Snowball</a:t>
                      </a:r>
                    </a:p>
                  </a:txBody>
                  <a:tcPr/>
                </a:tc>
                <a:tc>
                  <a:txBody>
                    <a:bodyPr/>
                    <a:lstStyle/>
                    <a:p>
                      <a:endParaRPr lang="en-GB" dirty="0"/>
                    </a:p>
                  </a:txBody>
                  <a:tcPr/>
                </a:tc>
                <a:tc>
                  <a:txBody>
                    <a:bodyPr/>
                    <a:lstStyle/>
                    <a:p>
                      <a:endParaRPr lang="en-GB"/>
                    </a:p>
                  </a:txBody>
                  <a:tcPr/>
                </a:tc>
                <a:extLst>
                  <a:ext uri="{0D108BD9-81ED-4DB2-BD59-A6C34878D82A}">
                    <a16:rowId xmlns:a16="http://schemas.microsoft.com/office/drawing/2014/main" val="1641675020"/>
                  </a:ext>
                </a:extLst>
              </a:tr>
              <a:tr h="484625">
                <a:tc>
                  <a:txBody>
                    <a:bodyPr/>
                    <a:lstStyle/>
                    <a:p>
                      <a:r>
                        <a:rPr lang="en-GB" dirty="0"/>
                        <a:t>Squealer</a:t>
                      </a:r>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92481668"/>
                  </a:ext>
                </a:extLst>
              </a:tr>
              <a:tr h="484625">
                <a:tc>
                  <a:txBody>
                    <a:bodyPr/>
                    <a:lstStyle/>
                    <a:p>
                      <a:r>
                        <a:rPr lang="en-GB" dirty="0"/>
                        <a:t>Boxer/Clover</a:t>
                      </a:r>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13352032"/>
                  </a:ext>
                </a:extLst>
              </a:tr>
              <a:tr h="484625">
                <a:tc>
                  <a:txBody>
                    <a:bodyPr/>
                    <a:lstStyle/>
                    <a:p>
                      <a:r>
                        <a:rPr lang="en-GB" dirty="0"/>
                        <a:t>Benjamin</a:t>
                      </a:r>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406768035"/>
                  </a:ext>
                </a:extLst>
              </a:tr>
              <a:tr h="484625">
                <a:tc>
                  <a:txBody>
                    <a:bodyPr/>
                    <a:lstStyle/>
                    <a:p>
                      <a:r>
                        <a:rPr lang="en-GB" dirty="0"/>
                        <a:t>The sheep</a:t>
                      </a:r>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74950748"/>
                  </a:ext>
                </a:extLst>
              </a:tr>
              <a:tr h="484625">
                <a:tc>
                  <a:txBody>
                    <a:bodyPr/>
                    <a:lstStyle/>
                    <a:p>
                      <a:r>
                        <a:rPr lang="en-GB" dirty="0"/>
                        <a:t>Moses</a:t>
                      </a:r>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882707304"/>
                  </a:ext>
                </a:extLst>
              </a:tr>
            </a:tbl>
          </a:graphicData>
        </a:graphic>
      </p:graphicFrame>
    </p:spTree>
    <p:extLst>
      <p:ext uri="{BB962C8B-B14F-4D97-AF65-F5344CB8AC3E}">
        <p14:creationId xmlns:p14="http://schemas.microsoft.com/office/powerpoint/2010/main" val="40736661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FD6873D-8C34-4E5C-8F62-0A2751915C21}"/>
              </a:ext>
            </a:extLst>
          </p:cNvPr>
          <p:cNvSpPr/>
          <p:nvPr/>
        </p:nvSpPr>
        <p:spPr>
          <a:xfrm>
            <a:off x="477078" y="332656"/>
            <a:ext cx="11396869" cy="807031"/>
          </a:xfrm>
          <a:prstGeom prst="rect">
            <a:avLst/>
          </a:prstGeom>
          <a:solidFill>
            <a:srgbClr val="00B0F0"/>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en-GB" sz="3600" b="1" dirty="0"/>
              <a:t>Revising key themes in Animal Farm</a:t>
            </a:r>
          </a:p>
        </p:txBody>
      </p:sp>
      <p:graphicFrame>
        <p:nvGraphicFramePr>
          <p:cNvPr id="3" name="Table 3">
            <a:extLst>
              <a:ext uri="{FF2B5EF4-FFF2-40B4-BE49-F238E27FC236}">
                <a16:creationId xmlns:a16="http://schemas.microsoft.com/office/drawing/2014/main" id="{DE5AD8F4-3E05-40BB-A3F5-F24D661519B3}"/>
              </a:ext>
            </a:extLst>
          </p:cNvPr>
          <p:cNvGraphicFramePr>
            <a:graphicFrameLocks noGrp="1"/>
          </p:cNvGraphicFramePr>
          <p:nvPr>
            <p:extLst>
              <p:ext uri="{D42A27DB-BD31-4B8C-83A1-F6EECF244321}">
                <p14:modId xmlns:p14="http://schemas.microsoft.com/office/powerpoint/2010/main" val="3018332100"/>
              </p:ext>
            </p:extLst>
          </p:nvPr>
        </p:nvGraphicFramePr>
        <p:xfrm>
          <a:off x="477078" y="1369022"/>
          <a:ext cx="11396868" cy="5156323"/>
        </p:xfrm>
        <a:graphic>
          <a:graphicData uri="http://schemas.openxmlformats.org/drawingml/2006/table">
            <a:tbl>
              <a:tblPr firstRow="1" bandRow="1">
                <a:tableStyleId>{5940675A-B579-460E-94D1-54222C63F5DA}</a:tableStyleId>
              </a:tblPr>
              <a:tblGrid>
                <a:gridCol w="1643270">
                  <a:extLst>
                    <a:ext uri="{9D8B030D-6E8A-4147-A177-3AD203B41FA5}">
                      <a16:colId xmlns:a16="http://schemas.microsoft.com/office/drawing/2014/main" val="2603171102"/>
                    </a:ext>
                  </a:extLst>
                </a:gridCol>
                <a:gridCol w="4399722">
                  <a:extLst>
                    <a:ext uri="{9D8B030D-6E8A-4147-A177-3AD203B41FA5}">
                      <a16:colId xmlns:a16="http://schemas.microsoft.com/office/drawing/2014/main" val="4142012571"/>
                    </a:ext>
                  </a:extLst>
                </a:gridCol>
                <a:gridCol w="5353876">
                  <a:extLst>
                    <a:ext uri="{9D8B030D-6E8A-4147-A177-3AD203B41FA5}">
                      <a16:colId xmlns:a16="http://schemas.microsoft.com/office/drawing/2014/main" val="3322273961"/>
                    </a:ext>
                  </a:extLst>
                </a:gridCol>
              </a:tblGrid>
              <a:tr h="836233">
                <a:tc>
                  <a:txBody>
                    <a:bodyPr/>
                    <a:lstStyle/>
                    <a:p>
                      <a:pPr algn="ctr"/>
                      <a:r>
                        <a:rPr lang="en-GB" b="1" dirty="0"/>
                        <a:t>Themes</a:t>
                      </a:r>
                    </a:p>
                  </a:txBody>
                  <a:tcPr/>
                </a:tc>
                <a:tc>
                  <a:txBody>
                    <a:bodyPr/>
                    <a:lstStyle/>
                    <a:p>
                      <a:pPr algn="ctr"/>
                      <a:r>
                        <a:rPr lang="en-GB" b="1" dirty="0"/>
                        <a:t>Historical/Contextual Links</a:t>
                      </a:r>
                    </a:p>
                  </a:txBody>
                  <a:tcPr/>
                </a:tc>
                <a:tc>
                  <a:txBody>
                    <a:bodyPr/>
                    <a:lstStyle/>
                    <a:p>
                      <a:pPr algn="ctr"/>
                      <a:r>
                        <a:rPr lang="en-GB" b="1" dirty="0"/>
                        <a:t>Key events in the novella</a:t>
                      </a:r>
                    </a:p>
                  </a:txBody>
                  <a:tcPr/>
                </a:tc>
                <a:extLst>
                  <a:ext uri="{0D108BD9-81ED-4DB2-BD59-A6C34878D82A}">
                    <a16:rowId xmlns:a16="http://schemas.microsoft.com/office/drawing/2014/main" val="3109557641"/>
                  </a:ext>
                </a:extLst>
              </a:tr>
              <a:tr h="975158">
                <a:tc>
                  <a:txBody>
                    <a:bodyPr/>
                    <a:lstStyle/>
                    <a:p>
                      <a:r>
                        <a:rPr lang="en-GB" dirty="0"/>
                        <a:t>Power</a:t>
                      </a:r>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377556021"/>
                  </a:ext>
                </a:extLst>
              </a:tr>
              <a:tr h="836233">
                <a:tc>
                  <a:txBody>
                    <a:bodyPr/>
                    <a:lstStyle/>
                    <a:p>
                      <a:r>
                        <a:rPr lang="en-GB" dirty="0"/>
                        <a:t>Equality</a:t>
                      </a:r>
                    </a:p>
                  </a:txBody>
                  <a:tcPr/>
                </a:tc>
                <a:tc>
                  <a:txBody>
                    <a:bodyPr/>
                    <a:lstStyle/>
                    <a:p>
                      <a:endParaRPr lang="en-GB" dirty="0"/>
                    </a:p>
                  </a:txBody>
                  <a:tcPr/>
                </a:tc>
                <a:tc>
                  <a:txBody>
                    <a:bodyPr/>
                    <a:lstStyle/>
                    <a:p>
                      <a:endParaRPr lang="en-GB"/>
                    </a:p>
                  </a:txBody>
                  <a:tcPr/>
                </a:tc>
                <a:extLst>
                  <a:ext uri="{0D108BD9-81ED-4DB2-BD59-A6C34878D82A}">
                    <a16:rowId xmlns:a16="http://schemas.microsoft.com/office/drawing/2014/main" val="1283451308"/>
                  </a:ext>
                </a:extLst>
              </a:tr>
              <a:tr h="836233">
                <a:tc>
                  <a:txBody>
                    <a:bodyPr/>
                    <a:lstStyle/>
                    <a:p>
                      <a:r>
                        <a:rPr lang="en-GB" dirty="0"/>
                        <a:t>Education</a:t>
                      </a:r>
                    </a:p>
                  </a:txBody>
                  <a:tcPr/>
                </a:tc>
                <a:tc>
                  <a:txBody>
                    <a:bodyPr/>
                    <a:lstStyle/>
                    <a:p>
                      <a:endParaRPr lang="en-GB" dirty="0"/>
                    </a:p>
                  </a:txBody>
                  <a:tcPr/>
                </a:tc>
                <a:tc>
                  <a:txBody>
                    <a:bodyPr/>
                    <a:lstStyle/>
                    <a:p>
                      <a:endParaRPr lang="en-GB"/>
                    </a:p>
                  </a:txBody>
                  <a:tcPr/>
                </a:tc>
                <a:extLst>
                  <a:ext uri="{0D108BD9-81ED-4DB2-BD59-A6C34878D82A}">
                    <a16:rowId xmlns:a16="http://schemas.microsoft.com/office/drawing/2014/main" val="3989753377"/>
                  </a:ext>
                </a:extLst>
              </a:tr>
              <a:tr h="836233">
                <a:tc>
                  <a:txBody>
                    <a:bodyPr/>
                    <a:lstStyle/>
                    <a:p>
                      <a:r>
                        <a:rPr lang="en-GB" dirty="0"/>
                        <a:t>Propaganda</a:t>
                      </a:r>
                    </a:p>
                  </a:txBody>
                  <a:tcPr/>
                </a:tc>
                <a:tc>
                  <a:txBody>
                    <a:bodyPr/>
                    <a:lstStyle/>
                    <a:p>
                      <a:endParaRPr lang="en-GB" dirty="0"/>
                    </a:p>
                  </a:txBody>
                  <a:tcPr/>
                </a:tc>
                <a:tc>
                  <a:txBody>
                    <a:bodyPr/>
                    <a:lstStyle/>
                    <a:p>
                      <a:endParaRPr lang="en-GB"/>
                    </a:p>
                  </a:txBody>
                  <a:tcPr/>
                </a:tc>
                <a:extLst>
                  <a:ext uri="{0D108BD9-81ED-4DB2-BD59-A6C34878D82A}">
                    <a16:rowId xmlns:a16="http://schemas.microsoft.com/office/drawing/2014/main" val="1641675020"/>
                  </a:ext>
                </a:extLst>
              </a:tr>
              <a:tr h="836233">
                <a:tc>
                  <a:txBody>
                    <a:bodyPr/>
                    <a:lstStyle/>
                    <a:p>
                      <a:r>
                        <a:rPr lang="en-GB" dirty="0"/>
                        <a:t>Leadership</a:t>
                      </a:r>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92481668"/>
                  </a:ext>
                </a:extLst>
              </a:tr>
            </a:tbl>
          </a:graphicData>
        </a:graphic>
      </p:graphicFrame>
    </p:spTree>
    <p:extLst>
      <p:ext uri="{BB962C8B-B14F-4D97-AF65-F5344CB8AC3E}">
        <p14:creationId xmlns:p14="http://schemas.microsoft.com/office/powerpoint/2010/main" val="15355069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to revise</a:t>
            </a:r>
          </a:p>
        </p:txBody>
      </p:sp>
      <p:sp>
        <p:nvSpPr>
          <p:cNvPr id="3" name="Text Placeholder 2"/>
          <p:cNvSpPr>
            <a:spLocks noGrp="1"/>
          </p:cNvSpPr>
          <p:nvPr>
            <p:ph type="body" idx="1"/>
          </p:nvPr>
        </p:nvSpPr>
        <p:spPr/>
        <p:txBody>
          <a:bodyPr>
            <a:normAutofit/>
          </a:bodyPr>
          <a:lstStyle/>
          <a:p>
            <a:r>
              <a:rPr lang="en-GB" sz="5400" dirty="0"/>
              <a:t>Activity Four</a:t>
            </a:r>
          </a:p>
        </p:txBody>
      </p:sp>
      <p:sp>
        <p:nvSpPr>
          <p:cNvPr id="4" name="Rectangle 3"/>
          <p:cNvSpPr/>
          <p:nvPr/>
        </p:nvSpPr>
        <p:spPr>
          <a:xfrm>
            <a:off x="2063552" y="404664"/>
            <a:ext cx="8136904" cy="1368152"/>
          </a:xfrm>
          <a:prstGeom prst="rect">
            <a:avLst/>
          </a:prstGeom>
          <a:solidFill>
            <a:srgbClr val="C00000"/>
          </a:solidFill>
        </p:spPr>
        <p:style>
          <a:lnRef idx="3">
            <a:schemeClr val="lt1"/>
          </a:lnRef>
          <a:fillRef idx="1">
            <a:schemeClr val="accent2"/>
          </a:fillRef>
          <a:effectRef idx="1">
            <a:schemeClr val="accent2"/>
          </a:effectRef>
          <a:fontRef idx="minor">
            <a:schemeClr val="lt1"/>
          </a:fontRef>
        </p:style>
        <p:txBody>
          <a:bodyPr rtlCol="0" anchor="ctr"/>
          <a:lstStyle/>
          <a:p>
            <a:pPr algn="ctr"/>
            <a:r>
              <a:rPr lang="en-GB" sz="4000" dirty="0"/>
              <a:t>Power and Conflict Poetry Anthology</a:t>
            </a:r>
          </a:p>
        </p:txBody>
      </p:sp>
      <p:pic>
        <p:nvPicPr>
          <p:cNvPr id="5122" name="Picture 2" descr="Power and Conflict Poetry – FlipsCo Cards">
            <a:extLst>
              <a:ext uri="{FF2B5EF4-FFF2-40B4-BE49-F238E27FC236}">
                <a16:creationId xmlns:a16="http://schemas.microsoft.com/office/drawing/2014/main" id="{0CFC52AB-89FA-4A82-A2F2-4DCB97F4AF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39339" y="2536506"/>
            <a:ext cx="4955701" cy="3553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7699120"/>
      </p:ext>
    </p:extLst>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36102" y="332656"/>
            <a:ext cx="11118575" cy="936104"/>
          </a:xfrm>
          <a:prstGeom prst="rect">
            <a:avLst/>
          </a:prstGeom>
          <a:solidFill>
            <a:srgbClr val="C000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lang="en-GB" sz="4400" b="1" dirty="0"/>
              <a:t>The Fifteen Poems</a:t>
            </a:r>
          </a:p>
        </p:txBody>
      </p:sp>
      <p:graphicFrame>
        <p:nvGraphicFramePr>
          <p:cNvPr id="4" name="Table 3"/>
          <p:cNvGraphicFramePr>
            <a:graphicFrameLocks noGrp="1"/>
          </p:cNvGraphicFramePr>
          <p:nvPr>
            <p:extLst>
              <p:ext uri="{D42A27DB-BD31-4B8C-83A1-F6EECF244321}">
                <p14:modId xmlns:p14="http://schemas.microsoft.com/office/powerpoint/2010/main" val="753251384"/>
              </p:ext>
            </p:extLst>
          </p:nvPr>
        </p:nvGraphicFramePr>
        <p:xfrm>
          <a:off x="636102" y="1700808"/>
          <a:ext cx="11118575" cy="4094914"/>
        </p:xfrm>
        <a:graphic>
          <a:graphicData uri="http://schemas.openxmlformats.org/drawingml/2006/table">
            <a:tbl>
              <a:tblPr firstRow="1" bandRow="1">
                <a:tableStyleId>{5940675A-B579-460E-94D1-54222C63F5DA}</a:tableStyleId>
              </a:tblPr>
              <a:tblGrid>
                <a:gridCol w="5186864">
                  <a:extLst>
                    <a:ext uri="{9D8B030D-6E8A-4147-A177-3AD203B41FA5}">
                      <a16:colId xmlns:a16="http://schemas.microsoft.com/office/drawing/2014/main" val="20000"/>
                    </a:ext>
                  </a:extLst>
                </a:gridCol>
                <a:gridCol w="5931711">
                  <a:extLst>
                    <a:ext uri="{9D8B030D-6E8A-4147-A177-3AD203B41FA5}">
                      <a16:colId xmlns:a16="http://schemas.microsoft.com/office/drawing/2014/main" val="20001"/>
                    </a:ext>
                  </a:extLst>
                </a:gridCol>
              </a:tblGrid>
              <a:tr h="467422">
                <a:tc>
                  <a:txBody>
                    <a:bodyPr/>
                    <a:lstStyle/>
                    <a:p>
                      <a:r>
                        <a:rPr lang="en-GB" sz="2400" dirty="0"/>
                        <a:t>Ozymandias by Percy Shelley</a:t>
                      </a:r>
                    </a:p>
                  </a:txBody>
                  <a:tcPr/>
                </a:tc>
                <a:tc>
                  <a:txBody>
                    <a:bodyPr/>
                    <a:lstStyle/>
                    <a:p>
                      <a:r>
                        <a:rPr lang="en-GB" sz="2400" dirty="0"/>
                        <a:t>Charge of the Light Brigade by Alfred Tennyson</a:t>
                      </a:r>
                    </a:p>
                  </a:txBody>
                  <a:tcPr/>
                </a:tc>
                <a:extLst>
                  <a:ext uri="{0D108BD9-81ED-4DB2-BD59-A6C34878D82A}">
                    <a16:rowId xmlns:a16="http://schemas.microsoft.com/office/drawing/2014/main" val="10001"/>
                  </a:ext>
                </a:extLst>
              </a:tr>
              <a:tr h="467422">
                <a:tc>
                  <a:txBody>
                    <a:bodyPr/>
                    <a:lstStyle/>
                    <a:p>
                      <a:r>
                        <a:rPr lang="en-GB" sz="2400" dirty="0"/>
                        <a:t>London by William Blake</a:t>
                      </a:r>
                    </a:p>
                  </a:txBody>
                  <a:tcPr/>
                </a:tc>
                <a:tc>
                  <a:txBody>
                    <a:bodyPr/>
                    <a:lstStyle/>
                    <a:p>
                      <a:r>
                        <a:rPr lang="en-GB" sz="2400" dirty="0"/>
                        <a:t>Exposure by Wilfred Owen</a:t>
                      </a:r>
                    </a:p>
                  </a:txBody>
                  <a:tcPr/>
                </a:tc>
                <a:extLst>
                  <a:ext uri="{0D108BD9-81ED-4DB2-BD59-A6C34878D82A}">
                    <a16:rowId xmlns:a16="http://schemas.microsoft.com/office/drawing/2014/main" val="10002"/>
                  </a:ext>
                </a:extLst>
              </a:tr>
              <a:tr h="467422">
                <a:tc>
                  <a:txBody>
                    <a:bodyPr/>
                    <a:lstStyle/>
                    <a:p>
                      <a:r>
                        <a:rPr lang="en-GB" sz="2400" dirty="0"/>
                        <a:t>The Prelude by William Wordsworth</a:t>
                      </a:r>
                    </a:p>
                  </a:txBody>
                  <a:tcPr/>
                </a:tc>
                <a:tc>
                  <a:txBody>
                    <a:bodyPr/>
                    <a:lstStyle/>
                    <a:p>
                      <a:r>
                        <a:rPr lang="en-GB" sz="2400" dirty="0"/>
                        <a:t>Bayonet Charge by Ted Hughes</a:t>
                      </a:r>
                    </a:p>
                  </a:txBody>
                  <a:tcPr/>
                </a:tc>
                <a:extLst>
                  <a:ext uri="{0D108BD9-81ED-4DB2-BD59-A6C34878D82A}">
                    <a16:rowId xmlns:a16="http://schemas.microsoft.com/office/drawing/2014/main" val="10003"/>
                  </a:ext>
                </a:extLst>
              </a:tr>
              <a:tr h="467422">
                <a:tc>
                  <a:txBody>
                    <a:bodyPr/>
                    <a:lstStyle/>
                    <a:p>
                      <a:r>
                        <a:rPr lang="en-GB" sz="2400" dirty="0"/>
                        <a:t>My Last</a:t>
                      </a:r>
                      <a:r>
                        <a:rPr lang="en-GB" sz="2400" baseline="0" dirty="0"/>
                        <a:t> Duchess by Robert Browning</a:t>
                      </a:r>
                      <a:endParaRPr lang="en-GB" sz="2400" dirty="0"/>
                    </a:p>
                  </a:txBody>
                  <a:tcPr/>
                </a:tc>
                <a:tc>
                  <a:txBody>
                    <a:bodyPr/>
                    <a:lstStyle/>
                    <a:p>
                      <a:r>
                        <a:rPr lang="en-GB" sz="2400" dirty="0"/>
                        <a:t>Remains by Simon Armitage</a:t>
                      </a:r>
                    </a:p>
                  </a:txBody>
                  <a:tcPr/>
                </a:tc>
                <a:extLst>
                  <a:ext uri="{0D108BD9-81ED-4DB2-BD59-A6C34878D82A}">
                    <a16:rowId xmlns:a16="http://schemas.microsoft.com/office/drawing/2014/main" val="10004"/>
                  </a:ext>
                </a:extLst>
              </a:tr>
              <a:tr h="467422">
                <a:tc>
                  <a:txBody>
                    <a:bodyPr/>
                    <a:lstStyle/>
                    <a:p>
                      <a:r>
                        <a:rPr lang="en-GB" sz="2400" dirty="0"/>
                        <a:t>Storm on the Island by Seamus Heaney</a:t>
                      </a:r>
                    </a:p>
                  </a:txBody>
                  <a:tcPr/>
                </a:tc>
                <a:tc>
                  <a:txBody>
                    <a:bodyPr/>
                    <a:lstStyle/>
                    <a:p>
                      <a:r>
                        <a:rPr lang="en-GB" sz="2400" dirty="0"/>
                        <a:t>Poppies by Jane Weir</a:t>
                      </a:r>
                    </a:p>
                  </a:txBody>
                  <a:tcPr/>
                </a:tc>
                <a:extLst>
                  <a:ext uri="{0D108BD9-81ED-4DB2-BD59-A6C34878D82A}">
                    <a16:rowId xmlns:a16="http://schemas.microsoft.com/office/drawing/2014/main" val="10005"/>
                  </a:ext>
                </a:extLst>
              </a:tr>
              <a:tr h="467422">
                <a:tc>
                  <a:txBody>
                    <a:bodyPr/>
                    <a:lstStyle/>
                    <a:p>
                      <a:r>
                        <a:rPr lang="en-GB" sz="2400" dirty="0"/>
                        <a:t>Tissue by Imtiaz </a:t>
                      </a:r>
                      <a:r>
                        <a:rPr lang="en-GB" sz="2400" dirty="0" err="1"/>
                        <a:t>Dharkar</a:t>
                      </a:r>
                      <a:endParaRPr lang="en-GB" sz="2400" dirty="0"/>
                    </a:p>
                  </a:txBody>
                  <a:tcPr/>
                </a:tc>
                <a:tc>
                  <a:txBody>
                    <a:bodyPr/>
                    <a:lstStyle/>
                    <a:p>
                      <a:r>
                        <a:rPr lang="en-GB" sz="2400" dirty="0"/>
                        <a:t>War Photographer by Carol Ann Duffy</a:t>
                      </a:r>
                    </a:p>
                  </a:txBody>
                  <a:tcPr/>
                </a:tc>
                <a:extLst>
                  <a:ext uri="{0D108BD9-81ED-4DB2-BD59-A6C34878D82A}">
                    <a16:rowId xmlns:a16="http://schemas.microsoft.com/office/drawing/2014/main" val="10006"/>
                  </a:ext>
                </a:extLst>
              </a:tr>
              <a:tr h="467422">
                <a:tc>
                  <a:txBody>
                    <a:bodyPr/>
                    <a:lstStyle/>
                    <a:p>
                      <a:r>
                        <a:rPr lang="en-GB" sz="2400" dirty="0"/>
                        <a:t>The Emigree by Carol Rumens</a:t>
                      </a:r>
                    </a:p>
                  </a:txBody>
                  <a:tcPr/>
                </a:tc>
                <a:tc>
                  <a:txBody>
                    <a:bodyPr/>
                    <a:lstStyle/>
                    <a:p>
                      <a:r>
                        <a:rPr lang="en-GB" sz="2400" dirty="0">
                          <a:solidFill>
                            <a:schemeClr val="tx1"/>
                          </a:solidFill>
                        </a:rPr>
                        <a:t>Kamikaze by Beatrice Garland</a:t>
                      </a:r>
                    </a:p>
                  </a:txBody>
                  <a:tcPr/>
                </a:tc>
                <a:extLst>
                  <a:ext uri="{0D108BD9-81ED-4DB2-BD59-A6C34878D82A}">
                    <a16:rowId xmlns:a16="http://schemas.microsoft.com/office/drawing/2014/main" val="10007"/>
                  </a:ext>
                </a:extLst>
              </a:tr>
              <a:tr h="467422">
                <a:tc>
                  <a:txBody>
                    <a:bodyPr/>
                    <a:lstStyle/>
                    <a:p>
                      <a:r>
                        <a:rPr lang="en-GB" sz="2400" dirty="0"/>
                        <a:t>Checking</a:t>
                      </a:r>
                      <a:r>
                        <a:rPr lang="en-GB" sz="2400" baseline="0" dirty="0"/>
                        <a:t> Out Me History by John </a:t>
                      </a:r>
                      <a:r>
                        <a:rPr lang="en-GB" sz="2400" baseline="0" dirty="0" err="1"/>
                        <a:t>Agard</a:t>
                      </a:r>
                      <a:endParaRPr lang="en-GB" sz="2400" dirty="0"/>
                    </a:p>
                  </a:txBody>
                  <a:tcPr/>
                </a:tc>
                <a:tc>
                  <a:txBody>
                    <a:bodyPr/>
                    <a:lstStyle/>
                    <a:p>
                      <a:endParaRPr lang="en-GB" sz="2400" dirty="0"/>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582304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77079" y="332656"/>
            <a:ext cx="11039060" cy="886544"/>
          </a:xfrm>
          <a:prstGeom prst="rect">
            <a:avLst/>
          </a:prstGeom>
          <a:solidFill>
            <a:srgbClr val="C000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lang="en-GB" sz="4000" b="1" dirty="0"/>
              <a:t>Thematic connections between poems</a:t>
            </a:r>
          </a:p>
        </p:txBody>
      </p:sp>
      <p:graphicFrame>
        <p:nvGraphicFramePr>
          <p:cNvPr id="2" name="Table 4">
            <a:extLst>
              <a:ext uri="{FF2B5EF4-FFF2-40B4-BE49-F238E27FC236}">
                <a16:creationId xmlns:a16="http://schemas.microsoft.com/office/drawing/2014/main" id="{F1CE2C6C-333C-4C00-9185-E558028BC4BD}"/>
              </a:ext>
            </a:extLst>
          </p:cNvPr>
          <p:cNvGraphicFramePr>
            <a:graphicFrameLocks noGrp="1"/>
          </p:cNvGraphicFramePr>
          <p:nvPr>
            <p:extLst>
              <p:ext uri="{D42A27DB-BD31-4B8C-83A1-F6EECF244321}">
                <p14:modId xmlns:p14="http://schemas.microsoft.com/office/powerpoint/2010/main" val="666699465"/>
              </p:ext>
            </p:extLst>
          </p:nvPr>
        </p:nvGraphicFramePr>
        <p:xfrm>
          <a:off x="477079" y="1524000"/>
          <a:ext cx="11039060" cy="4784040"/>
        </p:xfrm>
        <a:graphic>
          <a:graphicData uri="http://schemas.openxmlformats.org/drawingml/2006/table">
            <a:tbl>
              <a:tblPr firstRow="1" bandRow="1">
                <a:tableStyleId>{5940675A-B579-460E-94D1-54222C63F5DA}</a:tableStyleId>
              </a:tblPr>
              <a:tblGrid>
                <a:gridCol w="2054086">
                  <a:extLst>
                    <a:ext uri="{9D8B030D-6E8A-4147-A177-3AD203B41FA5}">
                      <a16:colId xmlns:a16="http://schemas.microsoft.com/office/drawing/2014/main" val="3035265154"/>
                    </a:ext>
                  </a:extLst>
                </a:gridCol>
                <a:gridCol w="8984974">
                  <a:extLst>
                    <a:ext uri="{9D8B030D-6E8A-4147-A177-3AD203B41FA5}">
                      <a16:colId xmlns:a16="http://schemas.microsoft.com/office/drawing/2014/main" val="1714192200"/>
                    </a:ext>
                  </a:extLst>
                </a:gridCol>
              </a:tblGrid>
              <a:tr h="531560">
                <a:tc>
                  <a:txBody>
                    <a:bodyPr/>
                    <a:lstStyle/>
                    <a:p>
                      <a:pPr algn="ctr"/>
                      <a:r>
                        <a:rPr lang="en-GB" b="1" dirty="0"/>
                        <a:t>Themes</a:t>
                      </a:r>
                    </a:p>
                  </a:txBody>
                  <a:tcPr/>
                </a:tc>
                <a:tc>
                  <a:txBody>
                    <a:bodyPr/>
                    <a:lstStyle/>
                    <a:p>
                      <a:pPr algn="ctr"/>
                      <a:r>
                        <a:rPr lang="en-GB" b="1" dirty="0"/>
                        <a:t>Poems connected by the theme.</a:t>
                      </a:r>
                    </a:p>
                  </a:txBody>
                  <a:tcPr/>
                </a:tc>
                <a:extLst>
                  <a:ext uri="{0D108BD9-81ED-4DB2-BD59-A6C34878D82A}">
                    <a16:rowId xmlns:a16="http://schemas.microsoft.com/office/drawing/2014/main" val="3849747587"/>
                  </a:ext>
                </a:extLst>
              </a:tr>
              <a:tr h="531560">
                <a:tc>
                  <a:txBody>
                    <a:bodyPr/>
                    <a:lstStyle/>
                    <a:p>
                      <a:r>
                        <a:rPr lang="en-GB" dirty="0"/>
                        <a:t>Power</a:t>
                      </a:r>
                    </a:p>
                  </a:txBody>
                  <a:tcPr/>
                </a:tc>
                <a:tc>
                  <a:txBody>
                    <a:bodyPr/>
                    <a:lstStyle/>
                    <a:p>
                      <a:endParaRPr lang="en-GB" dirty="0"/>
                    </a:p>
                  </a:txBody>
                  <a:tcPr/>
                </a:tc>
                <a:extLst>
                  <a:ext uri="{0D108BD9-81ED-4DB2-BD59-A6C34878D82A}">
                    <a16:rowId xmlns:a16="http://schemas.microsoft.com/office/drawing/2014/main" val="542912820"/>
                  </a:ext>
                </a:extLst>
              </a:tr>
              <a:tr h="531560">
                <a:tc>
                  <a:txBody>
                    <a:bodyPr/>
                    <a:lstStyle/>
                    <a:p>
                      <a:r>
                        <a:rPr lang="en-GB" dirty="0"/>
                        <a:t>Conflict</a:t>
                      </a:r>
                    </a:p>
                  </a:txBody>
                  <a:tcPr/>
                </a:tc>
                <a:tc>
                  <a:txBody>
                    <a:bodyPr/>
                    <a:lstStyle/>
                    <a:p>
                      <a:endParaRPr lang="en-GB"/>
                    </a:p>
                  </a:txBody>
                  <a:tcPr/>
                </a:tc>
                <a:extLst>
                  <a:ext uri="{0D108BD9-81ED-4DB2-BD59-A6C34878D82A}">
                    <a16:rowId xmlns:a16="http://schemas.microsoft.com/office/drawing/2014/main" val="22844986"/>
                  </a:ext>
                </a:extLst>
              </a:tr>
              <a:tr h="531560">
                <a:tc>
                  <a:txBody>
                    <a:bodyPr/>
                    <a:lstStyle/>
                    <a:p>
                      <a:r>
                        <a:rPr lang="en-GB" dirty="0"/>
                        <a:t>Nature</a:t>
                      </a:r>
                    </a:p>
                  </a:txBody>
                  <a:tcPr/>
                </a:tc>
                <a:tc>
                  <a:txBody>
                    <a:bodyPr/>
                    <a:lstStyle/>
                    <a:p>
                      <a:endParaRPr lang="en-GB"/>
                    </a:p>
                  </a:txBody>
                  <a:tcPr/>
                </a:tc>
                <a:extLst>
                  <a:ext uri="{0D108BD9-81ED-4DB2-BD59-A6C34878D82A}">
                    <a16:rowId xmlns:a16="http://schemas.microsoft.com/office/drawing/2014/main" val="2519934305"/>
                  </a:ext>
                </a:extLst>
              </a:tr>
              <a:tr h="531560">
                <a:tc>
                  <a:txBody>
                    <a:bodyPr/>
                    <a:lstStyle/>
                    <a:p>
                      <a:r>
                        <a:rPr lang="en-GB" dirty="0"/>
                        <a:t>Identity</a:t>
                      </a:r>
                    </a:p>
                  </a:txBody>
                  <a:tcPr/>
                </a:tc>
                <a:tc>
                  <a:txBody>
                    <a:bodyPr/>
                    <a:lstStyle/>
                    <a:p>
                      <a:endParaRPr lang="en-GB"/>
                    </a:p>
                  </a:txBody>
                  <a:tcPr/>
                </a:tc>
                <a:extLst>
                  <a:ext uri="{0D108BD9-81ED-4DB2-BD59-A6C34878D82A}">
                    <a16:rowId xmlns:a16="http://schemas.microsoft.com/office/drawing/2014/main" val="1413811809"/>
                  </a:ext>
                </a:extLst>
              </a:tr>
              <a:tr h="531560">
                <a:tc>
                  <a:txBody>
                    <a:bodyPr/>
                    <a:lstStyle/>
                    <a:p>
                      <a:r>
                        <a:rPr lang="en-GB" dirty="0"/>
                        <a:t>Strong emotions</a:t>
                      </a:r>
                    </a:p>
                  </a:txBody>
                  <a:tcPr/>
                </a:tc>
                <a:tc>
                  <a:txBody>
                    <a:bodyPr/>
                    <a:lstStyle/>
                    <a:p>
                      <a:endParaRPr lang="en-GB" dirty="0"/>
                    </a:p>
                  </a:txBody>
                  <a:tcPr/>
                </a:tc>
                <a:extLst>
                  <a:ext uri="{0D108BD9-81ED-4DB2-BD59-A6C34878D82A}">
                    <a16:rowId xmlns:a16="http://schemas.microsoft.com/office/drawing/2014/main" val="3452796847"/>
                  </a:ext>
                </a:extLst>
              </a:tr>
              <a:tr h="531560">
                <a:tc>
                  <a:txBody>
                    <a:bodyPr/>
                    <a:lstStyle/>
                    <a:p>
                      <a:r>
                        <a:rPr lang="en-GB" dirty="0"/>
                        <a:t>Family</a:t>
                      </a:r>
                    </a:p>
                  </a:txBody>
                  <a:tcPr/>
                </a:tc>
                <a:tc>
                  <a:txBody>
                    <a:bodyPr/>
                    <a:lstStyle/>
                    <a:p>
                      <a:endParaRPr lang="en-GB" dirty="0"/>
                    </a:p>
                  </a:txBody>
                  <a:tcPr/>
                </a:tc>
                <a:extLst>
                  <a:ext uri="{0D108BD9-81ED-4DB2-BD59-A6C34878D82A}">
                    <a16:rowId xmlns:a16="http://schemas.microsoft.com/office/drawing/2014/main" val="3259911927"/>
                  </a:ext>
                </a:extLst>
              </a:tr>
              <a:tr h="531560">
                <a:tc>
                  <a:txBody>
                    <a:bodyPr/>
                    <a:lstStyle/>
                    <a:p>
                      <a:r>
                        <a:rPr lang="en-GB" dirty="0"/>
                        <a:t>Loss and absence</a:t>
                      </a:r>
                    </a:p>
                  </a:txBody>
                  <a:tcPr/>
                </a:tc>
                <a:tc>
                  <a:txBody>
                    <a:bodyPr/>
                    <a:lstStyle/>
                    <a:p>
                      <a:endParaRPr lang="en-GB" dirty="0"/>
                    </a:p>
                  </a:txBody>
                  <a:tcPr/>
                </a:tc>
                <a:extLst>
                  <a:ext uri="{0D108BD9-81ED-4DB2-BD59-A6C34878D82A}">
                    <a16:rowId xmlns:a16="http://schemas.microsoft.com/office/drawing/2014/main" val="2157709958"/>
                  </a:ext>
                </a:extLst>
              </a:tr>
              <a:tr h="531560">
                <a:tc>
                  <a:txBody>
                    <a:bodyPr/>
                    <a:lstStyle/>
                    <a:p>
                      <a:r>
                        <a:rPr lang="en-GB" dirty="0"/>
                        <a:t>Negative emotions</a:t>
                      </a:r>
                    </a:p>
                  </a:txBody>
                  <a:tcPr/>
                </a:tc>
                <a:tc>
                  <a:txBody>
                    <a:bodyPr/>
                    <a:lstStyle/>
                    <a:p>
                      <a:endParaRPr lang="en-GB" dirty="0"/>
                    </a:p>
                  </a:txBody>
                  <a:tcPr/>
                </a:tc>
                <a:extLst>
                  <a:ext uri="{0D108BD9-81ED-4DB2-BD59-A6C34878D82A}">
                    <a16:rowId xmlns:a16="http://schemas.microsoft.com/office/drawing/2014/main" val="527523883"/>
                  </a:ext>
                </a:extLst>
              </a:tr>
            </a:tbl>
          </a:graphicData>
        </a:graphic>
      </p:graphicFrame>
    </p:spTree>
    <p:extLst>
      <p:ext uri="{BB962C8B-B14F-4D97-AF65-F5344CB8AC3E}">
        <p14:creationId xmlns:p14="http://schemas.microsoft.com/office/powerpoint/2010/main" val="2198712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27548" y="2220211"/>
            <a:ext cx="8136904" cy="1368152"/>
          </a:xfrm>
          <a:prstGeom prst="rect">
            <a:avLst/>
          </a:prstGeom>
          <a:solidFill>
            <a:srgbClr val="FF3399"/>
          </a:solidFill>
        </p:spPr>
        <p:style>
          <a:lnRef idx="3">
            <a:schemeClr val="lt1"/>
          </a:lnRef>
          <a:fillRef idx="1">
            <a:schemeClr val="accent2"/>
          </a:fillRef>
          <a:effectRef idx="1">
            <a:schemeClr val="accent2"/>
          </a:effectRef>
          <a:fontRef idx="minor">
            <a:schemeClr val="lt1"/>
          </a:fontRef>
        </p:style>
        <p:txBody>
          <a:bodyPr rtlCol="0" anchor="ctr"/>
          <a:lstStyle/>
          <a:p>
            <a:pPr algn="ctr"/>
            <a:r>
              <a:rPr lang="en-GB" sz="5400" b="1" dirty="0"/>
              <a:t>Final Messages</a:t>
            </a:r>
          </a:p>
        </p:txBody>
      </p:sp>
    </p:spTree>
    <p:extLst>
      <p:ext uri="{BB962C8B-B14F-4D97-AF65-F5344CB8AC3E}">
        <p14:creationId xmlns:p14="http://schemas.microsoft.com/office/powerpoint/2010/main" val="1883082339"/>
      </p:ext>
    </p:extLst>
  </p:cSld>
  <p:clrMapOvr>
    <a:masterClrMapping/>
  </p:clrMapOvr>
  <p:transition spd="slow">
    <p:push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4643" y="866775"/>
            <a:ext cx="10548731" cy="5124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13583394"/>
      </p:ext>
    </p:extLst>
  </p:cSld>
  <p:clrMapOvr>
    <a:masterClrMapping/>
  </p:clrMapOvr>
  <p:transition spd="slow">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B45BD49-2EF5-48B5-81CF-A846685D58AD}"/>
              </a:ext>
            </a:extLst>
          </p:cNvPr>
          <p:cNvPicPr>
            <a:picLocks noChangeAspect="1"/>
          </p:cNvPicPr>
          <p:nvPr/>
        </p:nvPicPr>
        <p:blipFill rotWithShape="1">
          <a:blip r:embed="rId2"/>
          <a:srcRect l="14566" t="21243" r="15875" b="9379"/>
          <a:stretch/>
        </p:blipFill>
        <p:spPr>
          <a:xfrm>
            <a:off x="325464" y="340487"/>
            <a:ext cx="11437750" cy="6177026"/>
          </a:xfrm>
          <a:prstGeom prst="rect">
            <a:avLst/>
          </a:prstGeom>
        </p:spPr>
      </p:pic>
    </p:spTree>
    <p:extLst>
      <p:ext uri="{BB962C8B-B14F-4D97-AF65-F5344CB8AC3E}">
        <p14:creationId xmlns:p14="http://schemas.microsoft.com/office/powerpoint/2010/main" val="2818146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GCSE English literature</a:t>
            </a:r>
          </a:p>
        </p:txBody>
      </p:sp>
      <p:sp>
        <p:nvSpPr>
          <p:cNvPr id="3" name="Text Placeholder 2"/>
          <p:cNvSpPr>
            <a:spLocks noGrp="1"/>
          </p:cNvSpPr>
          <p:nvPr>
            <p:ph type="body" idx="1"/>
          </p:nvPr>
        </p:nvSpPr>
        <p:spPr/>
        <p:txBody>
          <a:bodyPr>
            <a:normAutofit/>
          </a:bodyPr>
          <a:lstStyle/>
          <a:p>
            <a:r>
              <a:rPr lang="en-GB" sz="4400" b="1" dirty="0">
                <a:solidFill>
                  <a:srgbClr val="FF3399"/>
                </a:solidFill>
              </a:rPr>
              <a:t>Year 9 into 10</a:t>
            </a:r>
          </a:p>
        </p:txBody>
      </p:sp>
    </p:spTree>
    <p:extLst>
      <p:ext uri="{BB962C8B-B14F-4D97-AF65-F5344CB8AC3E}">
        <p14:creationId xmlns:p14="http://schemas.microsoft.com/office/powerpoint/2010/main" val="2080852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0329" y="188640"/>
            <a:ext cx="11025809" cy="720080"/>
          </a:xfrm>
          <a:prstGeom prst="rect">
            <a:avLst/>
          </a:prstGeom>
          <a:solidFill>
            <a:srgbClr val="FF3399"/>
          </a:solidFill>
          <a:ln>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b="1" dirty="0"/>
              <a:t>My Study Planner</a:t>
            </a:r>
          </a:p>
        </p:txBody>
      </p:sp>
      <p:graphicFrame>
        <p:nvGraphicFramePr>
          <p:cNvPr id="3" name="Table 2"/>
          <p:cNvGraphicFramePr>
            <a:graphicFrameLocks noGrp="1"/>
          </p:cNvGraphicFramePr>
          <p:nvPr>
            <p:extLst>
              <p:ext uri="{D42A27DB-BD31-4B8C-83A1-F6EECF244321}">
                <p14:modId xmlns:p14="http://schemas.microsoft.com/office/powerpoint/2010/main" val="1963753625"/>
              </p:ext>
            </p:extLst>
          </p:nvPr>
        </p:nvGraphicFramePr>
        <p:xfrm>
          <a:off x="490328" y="1556792"/>
          <a:ext cx="11025810" cy="4050450"/>
        </p:xfrm>
        <a:graphic>
          <a:graphicData uri="http://schemas.openxmlformats.org/drawingml/2006/table">
            <a:tbl>
              <a:tblPr firstRow="1" bandRow="1">
                <a:tableStyleId>{5940675A-B579-460E-94D1-54222C63F5DA}</a:tableStyleId>
              </a:tblPr>
              <a:tblGrid>
                <a:gridCol w="1837635">
                  <a:extLst>
                    <a:ext uri="{9D8B030D-6E8A-4147-A177-3AD203B41FA5}">
                      <a16:colId xmlns:a16="http://schemas.microsoft.com/office/drawing/2014/main" val="20000"/>
                    </a:ext>
                  </a:extLst>
                </a:gridCol>
                <a:gridCol w="1837635">
                  <a:extLst>
                    <a:ext uri="{9D8B030D-6E8A-4147-A177-3AD203B41FA5}">
                      <a16:colId xmlns:a16="http://schemas.microsoft.com/office/drawing/2014/main" val="20001"/>
                    </a:ext>
                  </a:extLst>
                </a:gridCol>
                <a:gridCol w="1837635">
                  <a:extLst>
                    <a:ext uri="{9D8B030D-6E8A-4147-A177-3AD203B41FA5}">
                      <a16:colId xmlns:a16="http://schemas.microsoft.com/office/drawing/2014/main" val="20002"/>
                    </a:ext>
                  </a:extLst>
                </a:gridCol>
                <a:gridCol w="1837635">
                  <a:extLst>
                    <a:ext uri="{9D8B030D-6E8A-4147-A177-3AD203B41FA5}">
                      <a16:colId xmlns:a16="http://schemas.microsoft.com/office/drawing/2014/main" val="20003"/>
                    </a:ext>
                  </a:extLst>
                </a:gridCol>
                <a:gridCol w="1837635">
                  <a:extLst>
                    <a:ext uri="{9D8B030D-6E8A-4147-A177-3AD203B41FA5}">
                      <a16:colId xmlns:a16="http://schemas.microsoft.com/office/drawing/2014/main" val="20004"/>
                    </a:ext>
                  </a:extLst>
                </a:gridCol>
                <a:gridCol w="1837635">
                  <a:extLst>
                    <a:ext uri="{9D8B030D-6E8A-4147-A177-3AD203B41FA5}">
                      <a16:colId xmlns:a16="http://schemas.microsoft.com/office/drawing/2014/main" val="20005"/>
                    </a:ext>
                  </a:extLst>
                </a:gridCol>
              </a:tblGrid>
              <a:tr h="675075">
                <a:tc>
                  <a:txBody>
                    <a:bodyPr/>
                    <a:lstStyle/>
                    <a:p>
                      <a:pPr algn="ctr"/>
                      <a:r>
                        <a:rPr lang="en-GB" b="1" dirty="0"/>
                        <a:t>Day/Time</a:t>
                      </a:r>
                    </a:p>
                  </a:txBody>
                  <a:tcPr/>
                </a:tc>
                <a:tc>
                  <a:txBody>
                    <a:bodyPr/>
                    <a:lstStyle/>
                    <a:p>
                      <a:pPr algn="ctr"/>
                      <a:r>
                        <a:rPr lang="en-GB" b="1" dirty="0"/>
                        <a:t>4-5</a:t>
                      </a:r>
                    </a:p>
                  </a:txBody>
                  <a:tcPr/>
                </a:tc>
                <a:tc>
                  <a:txBody>
                    <a:bodyPr/>
                    <a:lstStyle/>
                    <a:p>
                      <a:pPr algn="ctr"/>
                      <a:r>
                        <a:rPr lang="en-GB" b="1" dirty="0"/>
                        <a:t>5-6</a:t>
                      </a:r>
                    </a:p>
                  </a:txBody>
                  <a:tcPr/>
                </a:tc>
                <a:tc>
                  <a:txBody>
                    <a:bodyPr/>
                    <a:lstStyle/>
                    <a:p>
                      <a:pPr algn="ctr"/>
                      <a:r>
                        <a:rPr lang="en-GB" b="1" dirty="0"/>
                        <a:t>6-7</a:t>
                      </a:r>
                    </a:p>
                  </a:txBody>
                  <a:tcPr/>
                </a:tc>
                <a:tc>
                  <a:txBody>
                    <a:bodyPr/>
                    <a:lstStyle/>
                    <a:p>
                      <a:pPr algn="ctr"/>
                      <a:r>
                        <a:rPr lang="en-GB" b="1" dirty="0"/>
                        <a:t>7-8</a:t>
                      </a:r>
                    </a:p>
                  </a:txBody>
                  <a:tcPr/>
                </a:tc>
                <a:tc>
                  <a:txBody>
                    <a:bodyPr/>
                    <a:lstStyle/>
                    <a:p>
                      <a:pPr algn="ctr"/>
                      <a:r>
                        <a:rPr lang="en-GB" b="1" dirty="0"/>
                        <a:t>8-9</a:t>
                      </a:r>
                    </a:p>
                  </a:txBody>
                  <a:tcPr/>
                </a:tc>
                <a:extLst>
                  <a:ext uri="{0D108BD9-81ED-4DB2-BD59-A6C34878D82A}">
                    <a16:rowId xmlns:a16="http://schemas.microsoft.com/office/drawing/2014/main" val="10000"/>
                  </a:ext>
                </a:extLst>
              </a:tr>
              <a:tr h="675075">
                <a:tc>
                  <a:txBody>
                    <a:bodyPr/>
                    <a:lstStyle/>
                    <a:p>
                      <a:r>
                        <a:rPr lang="en-GB" b="1" dirty="0"/>
                        <a:t>Monday</a:t>
                      </a:r>
                    </a:p>
                  </a:txBody>
                  <a:tcPr/>
                </a:tc>
                <a:tc>
                  <a:txBody>
                    <a:bodyPr/>
                    <a:lstStyle/>
                    <a:p>
                      <a:r>
                        <a:rPr lang="en-GB" dirty="0"/>
                        <a:t>Homework</a:t>
                      </a:r>
                    </a:p>
                  </a:txBody>
                  <a:tcPr/>
                </a:tc>
                <a:tc>
                  <a:txBody>
                    <a:bodyPr/>
                    <a:lstStyle/>
                    <a:p>
                      <a:r>
                        <a:rPr lang="en-GB" dirty="0"/>
                        <a:t>Revision</a:t>
                      </a:r>
                    </a:p>
                  </a:txBody>
                  <a:tcPr/>
                </a:tc>
                <a:tc>
                  <a:txBody>
                    <a:bodyPr/>
                    <a:lstStyle/>
                    <a:p>
                      <a:r>
                        <a:rPr lang="en-GB" dirty="0"/>
                        <a:t>Dinner</a:t>
                      </a:r>
                    </a:p>
                  </a:txBody>
                  <a:tcPr/>
                </a:tc>
                <a:tc>
                  <a:txBody>
                    <a:bodyPr/>
                    <a:lstStyle/>
                    <a:p>
                      <a:r>
                        <a:rPr lang="en-GB" dirty="0"/>
                        <a:t>Revision</a:t>
                      </a:r>
                    </a:p>
                  </a:txBody>
                  <a:tcPr/>
                </a:tc>
                <a:tc>
                  <a:txBody>
                    <a:bodyPr/>
                    <a:lstStyle/>
                    <a:p>
                      <a:r>
                        <a:rPr lang="en-GB" dirty="0"/>
                        <a:t>Free</a:t>
                      </a:r>
                      <a:r>
                        <a:rPr lang="en-GB" baseline="0" dirty="0"/>
                        <a:t> time</a:t>
                      </a:r>
                      <a:endParaRPr lang="en-GB" dirty="0"/>
                    </a:p>
                  </a:txBody>
                  <a:tcPr/>
                </a:tc>
                <a:extLst>
                  <a:ext uri="{0D108BD9-81ED-4DB2-BD59-A6C34878D82A}">
                    <a16:rowId xmlns:a16="http://schemas.microsoft.com/office/drawing/2014/main" val="10001"/>
                  </a:ext>
                </a:extLst>
              </a:tr>
              <a:tr h="675075">
                <a:tc>
                  <a:txBody>
                    <a:bodyPr/>
                    <a:lstStyle/>
                    <a:p>
                      <a:r>
                        <a:rPr lang="en-GB" b="1" dirty="0"/>
                        <a:t>Tuesday</a:t>
                      </a:r>
                    </a:p>
                  </a:txBody>
                  <a:tcPr/>
                </a:tc>
                <a:tc>
                  <a:txBody>
                    <a:bodyPr/>
                    <a:lstStyle/>
                    <a:p>
                      <a:r>
                        <a:rPr lang="en-GB" dirty="0"/>
                        <a:t>Free</a:t>
                      </a:r>
                      <a:r>
                        <a:rPr lang="en-GB" baseline="0" dirty="0"/>
                        <a:t> time</a:t>
                      </a:r>
                      <a:endParaRPr lang="en-GB" dirty="0"/>
                    </a:p>
                  </a:txBody>
                  <a:tcPr/>
                </a:tc>
                <a:tc>
                  <a:txBody>
                    <a:bodyPr/>
                    <a:lstStyle/>
                    <a:p>
                      <a:r>
                        <a:rPr lang="en-GB" dirty="0"/>
                        <a:t>Club</a:t>
                      </a:r>
                    </a:p>
                  </a:txBody>
                  <a:tcPr/>
                </a:tc>
                <a:tc>
                  <a:txBody>
                    <a:bodyPr/>
                    <a:lstStyle/>
                    <a:p>
                      <a:r>
                        <a:rPr lang="en-GB" dirty="0"/>
                        <a:t>Dinner</a:t>
                      </a:r>
                    </a:p>
                  </a:txBody>
                  <a:tcPr/>
                </a:tc>
                <a:tc>
                  <a:txBody>
                    <a:bodyPr/>
                    <a:lstStyle/>
                    <a:p>
                      <a:r>
                        <a:rPr lang="en-GB" dirty="0"/>
                        <a:t>Homework</a:t>
                      </a:r>
                      <a:r>
                        <a:rPr lang="en-GB" baseline="0" dirty="0"/>
                        <a:t> </a:t>
                      </a:r>
                      <a:endParaRPr lang="en-GB" dirty="0"/>
                    </a:p>
                  </a:txBody>
                  <a:tcPr/>
                </a:tc>
                <a:tc>
                  <a:txBody>
                    <a:bodyPr/>
                    <a:lstStyle/>
                    <a:p>
                      <a:r>
                        <a:rPr lang="en-GB" dirty="0"/>
                        <a:t>Revision</a:t>
                      </a:r>
                    </a:p>
                  </a:txBody>
                  <a:tcPr/>
                </a:tc>
                <a:extLst>
                  <a:ext uri="{0D108BD9-81ED-4DB2-BD59-A6C34878D82A}">
                    <a16:rowId xmlns:a16="http://schemas.microsoft.com/office/drawing/2014/main" val="10002"/>
                  </a:ext>
                </a:extLst>
              </a:tr>
              <a:tr h="675075">
                <a:tc>
                  <a:txBody>
                    <a:bodyPr/>
                    <a:lstStyle/>
                    <a:p>
                      <a:r>
                        <a:rPr lang="en-GB" b="1" dirty="0"/>
                        <a:t>Wednesday</a:t>
                      </a:r>
                    </a:p>
                  </a:txBody>
                  <a:tcPr/>
                </a:tc>
                <a:tc>
                  <a:txBody>
                    <a:bodyPr/>
                    <a:lstStyle/>
                    <a:p>
                      <a:r>
                        <a:rPr lang="en-GB" dirty="0"/>
                        <a:t>Club</a:t>
                      </a:r>
                    </a:p>
                  </a:txBody>
                  <a:tcPr/>
                </a:tc>
                <a:tc>
                  <a:txBody>
                    <a:bodyPr/>
                    <a:lstStyle/>
                    <a:p>
                      <a:r>
                        <a:rPr lang="en-GB" dirty="0"/>
                        <a:t>Homework</a:t>
                      </a:r>
                    </a:p>
                  </a:txBody>
                  <a:tcPr/>
                </a:tc>
                <a:tc>
                  <a:txBody>
                    <a:bodyPr/>
                    <a:lstStyle/>
                    <a:p>
                      <a:r>
                        <a:rPr lang="en-GB" dirty="0"/>
                        <a:t>Dinner</a:t>
                      </a:r>
                    </a:p>
                  </a:txBody>
                  <a:tcPr/>
                </a:tc>
                <a:tc>
                  <a:txBody>
                    <a:bodyPr/>
                    <a:lstStyle/>
                    <a:p>
                      <a:r>
                        <a:rPr lang="en-GB" dirty="0"/>
                        <a:t>Revision</a:t>
                      </a:r>
                    </a:p>
                  </a:txBody>
                  <a:tcPr/>
                </a:tc>
                <a:tc>
                  <a:txBody>
                    <a:bodyPr/>
                    <a:lstStyle/>
                    <a:p>
                      <a:r>
                        <a:rPr lang="en-GB" dirty="0"/>
                        <a:t>Revision</a:t>
                      </a:r>
                    </a:p>
                  </a:txBody>
                  <a:tcPr/>
                </a:tc>
                <a:extLst>
                  <a:ext uri="{0D108BD9-81ED-4DB2-BD59-A6C34878D82A}">
                    <a16:rowId xmlns:a16="http://schemas.microsoft.com/office/drawing/2014/main" val="10003"/>
                  </a:ext>
                </a:extLst>
              </a:tr>
              <a:tr h="675075">
                <a:tc>
                  <a:txBody>
                    <a:bodyPr/>
                    <a:lstStyle/>
                    <a:p>
                      <a:r>
                        <a:rPr lang="en-GB" b="1" dirty="0"/>
                        <a:t>Thursday</a:t>
                      </a:r>
                    </a:p>
                  </a:txBody>
                  <a:tcPr/>
                </a:tc>
                <a:tc>
                  <a:txBody>
                    <a:bodyPr/>
                    <a:lstStyle/>
                    <a:p>
                      <a:r>
                        <a:rPr lang="en-GB" dirty="0"/>
                        <a:t>Club</a:t>
                      </a:r>
                    </a:p>
                  </a:txBody>
                  <a:tcPr/>
                </a:tc>
                <a:tc>
                  <a:txBody>
                    <a:bodyPr/>
                    <a:lstStyle/>
                    <a:p>
                      <a:r>
                        <a:rPr lang="en-GB" dirty="0"/>
                        <a:t>Revision</a:t>
                      </a:r>
                    </a:p>
                  </a:txBody>
                  <a:tcPr/>
                </a:tc>
                <a:tc>
                  <a:txBody>
                    <a:bodyPr/>
                    <a:lstStyle/>
                    <a:p>
                      <a:r>
                        <a:rPr lang="en-GB" dirty="0"/>
                        <a:t>Dinner</a:t>
                      </a:r>
                    </a:p>
                  </a:txBody>
                  <a:tcPr/>
                </a:tc>
                <a:tc>
                  <a:txBody>
                    <a:bodyPr/>
                    <a:lstStyle/>
                    <a:p>
                      <a:r>
                        <a:rPr lang="en-GB" dirty="0"/>
                        <a:t>Revision</a:t>
                      </a:r>
                    </a:p>
                  </a:txBody>
                  <a:tcPr/>
                </a:tc>
                <a:tc>
                  <a:txBody>
                    <a:bodyPr/>
                    <a:lstStyle/>
                    <a:p>
                      <a:r>
                        <a:rPr lang="en-GB" dirty="0"/>
                        <a:t>Homework</a:t>
                      </a:r>
                    </a:p>
                  </a:txBody>
                  <a:tcPr/>
                </a:tc>
                <a:extLst>
                  <a:ext uri="{0D108BD9-81ED-4DB2-BD59-A6C34878D82A}">
                    <a16:rowId xmlns:a16="http://schemas.microsoft.com/office/drawing/2014/main" val="10004"/>
                  </a:ext>
                </a:extLst>
              </a:tr>
              <a:tr h="675075">
                <a:tc>
                  <a:txBody>
                    <a:bodyPr/>
                    <a:lstStyle/>
                    <a:p>
                      <a:r>
                        <a:rPr lang="en-GB" b="1" dirty="0"/>
                        <a:t>Friday</a:t>
                      </a:r>
                    </a:p>
                  </a:txBody>
                  <a:tcPr/>
                </a:tc>
                <a:tc>
                  <a:txBody>
                    <a:bodyPr/>
                    <a:lstStyle/>
                    <a:p>
                      <a:r>
                        <a:rPr lang="en-GB" dirty="0"/>
                        <a:t>Homework</a:t>
                      </a:r>
                    </a:p>
                  </a:txBody>
                  <a:tcPr/>
                </a:tc>
                <a:tc>
                  <a:txBody>
                    <a:bodyPr/>
                    <a:lstStyle/>
                    <a:p>
                      <a:r>
                        <a:rPr lang="en-GB" dirty="0"/>
                        <a:t>Revision </a:t>
                      </a:r>
                    </a:p>
                  </a:txBody>
                  <a:tcPr/>
                </a:tc>
                <a:tc>
                  <a:txBody>
                    <a:bodyPr/>
                    <a:lstStyle/>
                    <a:p>
                      <a:r>
                        <a:rPr lang="en-GB" dirty="0"/>
                        <a:t>Dinner</a:t>
                      </a:r>
                    </a:p>
                  </a:txBody>
                  <a:tcPr/>
                </a:tc>
                <a:tc>
                  <a:txBody>
                    <a:bodyPr/>
                    <a:lstStyle/>
                    <a:p>
                      <a:r>
                        <a:rPr lang="en-GB" dirty="0"/>
                        <a:t>Night Off</a:t>
                      </a:r>
                    </a:p>
                  </a:txBody>
                  <a:tcPr/>
                </a:tc>
                <a:tc>
                  <a:txBody>
                    <a:bodyPr/>
                    <a:lstStyle/>
                    <a:p>
                      <a:r>
                        <a:rPr lang="en-GB" dirty="0"/>
                        <a:t>Night Off</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249061626"/>
      </p:ext>
    </p:extLst>
  </p:cSld>
  <p:clrMapOvr>
    <a:masterClrMapping/>
  </p:clrMapOvr>
  <p:transition spd="slow">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9500" y="188640"/>
            <a:ext cx="8496944" cy="720080"/>
          </a:xfrm>
          <a:prstGeom prst="rect">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b="1" dirty="0"/>
              <a:t>My Weekend Study Planner</a:t>
            </a:r>
          </a:p>
        </p:txBody>
      </p:sp>
      <p:graphicFrame>
        <p:nvGraphicFramePr>
          <p:cNvPr id="4" name="Table 3"/>
          <p:cNvGraphicFramePr>
            <a:graphicFrameLocks noGrp="1"/>
          </p:cNvGraphicFramePr>
          <p:nvPr>
            <p:extLst>
              <p:ext uri="{D42A27DB-BD31-4B8C-83A1-F6EECF244321}">
                <p14:modId xmlns:p14="http://schemas.microsoft.com/office/powerpoint/2010/main" val="1084053272"/>
              </p:ext>
            </p:extLst>
          </p:nvPr>
        </p:nvGraphicFramePr>
        <p:xfrm>
          <a:off x="516835" y="1265281"/>
          <a:ext cx="11145078" cy="2511627"/>
        </p:xfrm>
        <a:graphic>
          <a:graphicData uri="http://schemas.openxmlformats.org/drawingml/2006/table">
            <a:tbl>
              <a:tblPr firstRow="1" bandRow="1">
                <a:tableStyleId>{5940675A-B579-460E-94D1-54222C63F5DA}</a:tableStyleId>
              </a:tblPr>
              <a:tblGrid>
                <a:gridCol w="1521730">
                  <a:extLst>
                    <a:ext uri="{9D8B030D-6E8A-4147-A177-3AD203B41FA5}">
                      <a16:colId xmlns:a16="http://schemas.microsoft.com/office/drawing/2014/main" val="20000"/>
                    </a:ext>
                  </a:extLst>
                </a:gridCol>
                <a:gridCol w="1038947">
                  <a:extLst>
                    <a:ext uri="{9D8B030D-6E8A-4147-A177-3AD203B41FA5}">
                      <a16:colId xmlns:a16="http://schemas.microsoft.com/office/drawing/2014/main" val="20001"/>
                    </a:ext>
                  </a:extLst>
                </a:gridCol>
                <a:gridCol w="1202940">
                  <a:extLst>
                    <a:ext uri="{9D8B030D-6E8A-4147-A177-3AD203B41FA5}">
                      <a16:colId xmlns:a16="http://schemas.microsoft.com/office/drawing/2014/main" val="20002"/>
                    </a:ext>
                  </a:extLst>
                </a:gridCol>
                <a:gridCol w="1189751">
                  <a:extLst>
                    <a:ext uri="{9D8B030D-6E8A-4147-A177-3AD203B41FA5}">
                      <a16:colId xmlns:a16="http://schemas.microsoft.com/office/drawing/2014/main" val="20003"/>
                    </a:ext>
                  </a:extLst>
                </a:gridCol>
                <a:gridCol w="1238342">
                  <a:extLst>
                    <a:ext uri="{9D8B030D-6E8A-4147-A177-3AD203B41FA5}">
                      <a16:colId xmlns:a16="http://schemas.microsoft.com/office/drawing/2014/main" val="20004"/>
                    </a:ext>
                  </a:extLst>
                </a:gridCol>
                <a:gridCol w="1238342">
                  <a:extLst>
                    <a:ext uri="{9D8B030D-6E8A-4147-A177-3AD203B41FA5}">
                      <a16:colId xmlns:a16="http://schemas.microsoft.com/office/drawing/2014/main" val="20005"/>
                    </a:ext>
                  </a:extLst>
                </a:gridCol>
                <a:gridCol w="1238342">
                  <a:extLst>
                    <a:ext uri="{9D8B030D-6E8A-4147-A177-3AD203B41FA5}">
                      <a16:colId xmlns:a16="http://schemas.microsoft.com/office/drawing/2014/main" val="20006"/>
                    </a:ext>
                  </a:extLst>
                </a:gridCol>
                <a:gridCol w="1238342">
                  <a:extLst>
                    <a:ext uri="{9D8B030D-6E8A-4147-A177-3AD203B41FA5}">
                      <a16:colId xmlns:a16="http://schemas.microsoft.com/office/drawing/2014/main" val="20007"/>
                    </a:ext>
                  </a:extLst>
                </a:gridCol>
                <a:gridCol w="1238342">
                  <a:extLst>
                    <a:ext uri="{9D8B030D-6E8A-4147-A177-3AD203B41FA5}">
                      <a16:colId xmlns:a16="http://schemas.microsoft.com/office/drawing/2014/main" val="20008"/>
                    </a:ext>
                  </a:extLst>
                </a:gridCol>
              </a:tblGrid>
              <a:tr h="682827">
                <a:tc>
                  <a:txBody>
                    <a:bodyPr/>
                    <a:lstStyle/>
                    <a:p>
                      <a:r>
                        <a:rPr lang="en-GB" dirty="0"/>
                        <a:t>Day/Time</a:t>
                      </a:r>
                    </a:p>
                  </a:txBody>
                  <a:tcPr/>
                </a:tc>
                <a:tc>
                  <a:txBody>
                    <a:bodyPr/>
                    <a:lstStyle/>
                    <a:p>
                      <a:r>
                        <a:rPr lang="en-GB" dirty="0"/>
                        <a:t>10-11</a:t>
                      </a:r>
                    </a:p>
                  </a:txBody>
                  <a:tcPr/>
                </a:tc>
                <a:tc>
                  <a:txBody>
                    <a:bodyPr/>
                    <a:lstStyle/>
                    <a:p>
                      <a:r>
                        <a:rPr lang="en-GB" dirty="0"/>
                        <a:t>11-12</a:t>
                      </a:r>
                    </a:p>
                  </a:txBody>
                  <a:tcPr/>
                </a:tc>
                <a:tc>
                  <a:txBody>
                    <a:bodyPr/>
                    <a:lstStyle/>
                    <a:p>
                      <a:r>
                        <a:rPr lang="en-GB" dirty="0"/>
                        <a:t>12-1</a:t>
                      </a:r>
                    </a:p>
                  </a:txBody>
                  <a:tcPr/>
                </a:tc>
                <a:tc>
                  <a:txBody>
                    <a:bodyPr/>
                    <a:lstStyle/>
                    <a:p>
                      <a:r>
                        <a:rPr lang="en-GB" dirty="0"/>
                        <a:t>1-2</a:t>
                      </a:r>
                    </a:p>
                  </a:txBody>
                  <a:tcPr/>
                </a:tc>
                <a:tc>
                  <a:txBody>
                    <a:bodyPr/>
                    <a:lstStyle/>
                    <a:p>
                      <a:r>
                        <a:rPr lang="en-GB" dirty="0"/>
                        <a:t>2-3</a:t>
                      </a:r>
                    </a:p>
                  </a:txBody>
                  <a:tcPr/>
                </a:tc>
                <a:tc>
                  <a:txBody>
                    <a:bodyPr/>
                    <a:lstStyle/>
                    <a:p>
                      <a:r>
                        <a:rPr lang="en-GB" dirty="0"/>
                        <a:t>3-4</a:t>
                      </a:r>
                    </a:p>
                  </a:txBody>
                  <a:tcPr/>
                </a:tc>
                <a:tc>
                  <a:txBody>
                    <a:bodyPr/>
                    <a:lstStyle/>
                    <a:p>
                      <a:r>
                        <a:rPr lang="en-GB" dirty="0"/>
                        <a:t>4-5</a:t>
                      </a:r>
                    </a:p>
                  </a:txBody>
                  <a:tcPr/>
                </a:tc>
                <a:tc>
                  <a:txBody>
                    <a:bodyPr/>
                    <a:lstStyle/>
                    <a:p>
                      <a:r>
                        <a:rPr lang="en-GB" dirty="0"/>
                        <a:t>5-6</a:t>
                      </a:r>
                    </a:p>
                  </a:txBody>
                  <a:tcPr/>
                </a:tc>
                <a:extLst>
                  <a:ext uri="{0D108BD9-81ED-4DB2-BD59-A6C34878D82A}">
                    <a16:rowId xmlns:a16="http://schemas.microsoft.com/office/drawing/2014/main" val="10000"/>
                  </a:ext>
                </a:extLst>
              </a:tr>
              <a:tr h="682827">
                <a:tc>
                  <a:txBody>
                    <a:bodyPr/>
                    <a:lstStyle/>
                    <a:p>
                      <a:r>
                        <a:rPr lang="en-GB" dirty="0"/>
                        <a:t>Saturday</a:t>
                      </a:r>
                    </a:p>
                    <a:p>
                      <a:endParaRPr lang="en-GB" dirty="0"/>
                    </a:p>
                    <a:p>
                      <a:endParaRPr lang="en-GB" dirty="0"/>
                    </a:p>
                  </a:txBody>
                  <a:tcPr/>
                </a:tc>
                <a:tc>
                  <a:txBody>
                    <a:bodyPr/>
                    <a:lstStyle/>
                    <a:p>
                      <a:endParaRPr lang="en-GB" dirty="0"/>
                    </a:p>
                  </a:txBody>
                  <a:tcPr/>
                </a:tc>
                <a:tc>
                  <a:txBody>
                    <a:bodyPr/>
                    <a:lstStyle/>
                    <a:p>
                      <a:endParaRPr lang="en-GB"/>
                    </a:p>
                  </a:txBody>
                  <a:tcPr/>
                </a:tc>
                <a:tc>
                  <a:txBody>
                    <a:bodyPr/>
                    <a:lstStyle/>
                    <a:p>
                      <a:endParaRPr lang="en-GB" dirty="0"/>
                    </a:p>
                  </a:txBody>
                  <a:tcPr/>
                </a:tc>
                <a:tc>
                  <a:txBody>
                    <a:bodyPr/>
                    <a:lstStyle/>
                    <a:p>
                      <a:r>
                        <a:rPr lang="en-GB" dirty="0"/>
                        <a:t>Revision </a:t>
                      </a:r>
                    </a:p>
                  </a:txBody>
                  <a:tcPr/>
                </a:tc>
                <a:tc>
                  <a:txBody>
                    <a:bodyPr/>
                    <a:lstStyle/>
                    <a:p>
                      <a:r>
                        <a:rPr lang="en-GB" dirty="0"/>
                        <a:t>Revision </a:t>
                      </a:r>
                    </a:p>
                  </a:txBody>
                  <a:tcPr/>
                </a:tc>
                <a:tc>
                  <a:txBody>
                    <a:bodyPr/>
                    <a:lstStyle/>
                    <a:p>
                      <a:r>
                        <a:rPr lang="en-GB" dirty="0"/>
                        <a:t>Free</a:t>
                      </a:r>
                    </a:p>
                  </a:txBody>
                  <a:tcPr/>
                </a:tc>
                <a:tc>
                  <a:txBody>
                    <a:bodyPr/>
                    <a:lstStyle/>
                    <a:p>
                      <a:endParaRPr lang="en-GB" dirty="0"/>
                    </a:p>
                  </a:txBody>
                  <a:tcPr/>
                </a:tc>
                <a:tc>
                  <a:txBody>
                    <a:bodyPr/>
                    <a:lstStyle/>
                    <a:p>
                      <a:endParaRPr lang="en-GB"/>
                    </a:p>
                  </a:txBody>
                  <a:tcPr/>
                </a:tc>
                <a:extLst>
                  <a:ext uri="{0D108BD9-81ED-4DB2-BD59-A6C34878D82A}">
                    <a16:rowId xmlns:a16="http://schemas.microsoft.com/office/drawing/2014/main" val="10001"/>
                  </a:ext>
                </a:extLst>
              </a:tr>
              <a:tr h="682827">
                <a:tc>
                  <a:txBody>
                    <a:bodyPr/>
                    <a:lstStyle/>
                    <a:p>
                      <a:r>
                        <a:rPr lang="en-GB" dirty="0"/>
                        <a:t>Sunday</a:t>
                      </a:r>
                    </a:p>
                    <a:p>
                      <a:endParaRPr lang="en-GB" dirty="0"/>
                    </a:p>
                    <a:p>
                      <a:endParaRPr lang="en-GB" dirty="0"/>
                    </a:p>
                  </a:txBody>
                  <a:tcPr/>
                </a:tc>
                <a:tc>
                  <a:txBody>
                    <a:bodyPr/>
                    <a:lstStyle/>
                    <a:p>
                      <a:r>
                        <a:rPr lang="en-GB" dirty="0"/>
                        <a:t>Revision </a:t>
                      </a:r>
                    </a:p>
                  </a:txBody>
                  <a:tcPr/>
                </a:tc>
                <a:tc>
                  <a:txBody>
                    <a:bodyPr/>
                    <a:lstStyle/>
                    <a:p>
                      <a:r>
                        <a:rPr lang="en-GB" dirty="0"/>
                        <a:t>Revision</a:t>
                      </a:r>
                    </a:p>
                  </a:txBody>
                  <a:tcPr/>
                </a:tc>
                <a:tc>
                  <a:txBody>
                    <a:bodyPr/>
                    <a:lstStyle/>
                    <a:p>
                      <a:endParaRPr lang="en-GB" dirty="0"/>
                    </a:p>
                  </a:txBody>
                  <a:tcPr/>
                </a:tc>
                <a:tc>
                  <a:txBody>
                    <a:bodyPr/>
                    <a:lstStyle/>
                    <a:p>
                      <a:endParaRPr lang="en-GB"/>
                    </a:p>
                  </a:txBody>
                  <a:tcPr/>
                </a:tc>
                <a:tc>
                  <a:txBody>
                    <a:bodyPr/>
                    <a:lstStyle/>
                    <a:p>
                      <a:endParaRPr lang="en-GB"/>
                    </a:p>
                  </a:txBody>
                  <a:tcPr/>
                </a:tc>
                <a:tc>
                  <a:txBody>
                    <a:bodyPr/>
                    <a:lstStyle/>
                    <a:p>
                      <a:r>
                        <a:rPr lang="en-GB" dirty="0"/>
                        <a:t>H/</a:t>
                      </a:r>
                      <a:r>
                        <a:rPr lang="en-GB" dirty="0" err="1"/>
                        <a:t>wk</a:t>
                      </a:r>
                      <a:endParaRPr lang="en-GB" dirty="0"/>
                    </a:p>
                  </a:txBody>
                  <a:tcPr/>
                </a:tc>
                <a:tc>
                  <a:txBody>
                    <a:bodyPr/>
                    <a:lstStyle/>
                    <a:p>
                      <a:r>
                        <a:rPr lang="en-GB" dirty="0"/>
                        <a:t>H/</a:t>
                      </a:r>
                      <a:r>
                        <a:rPr lang="en-GB" dirty="0" err="1"/>
                        <a:t>wk</a:t>
                      </a:r>
                      <a:endParaRPr lang="en-GB" dirty="0"/>
                    </a:p>
                  </a:txBody>
                  <a:tcPr/>
                </a:tc>
                <a:tc>
                  <a:txBody>
                    <a:bodyPr/>
                    <a:lstStyle/>
                    <a:p>
                      <a:endParaRPr lang="en-GB" dirty="0"/>
                    </a:p>
                  </a:txBody>
                  <a:tcPr/>
                </a:tc>
                <a:extLst>
                  <a:ext uri="{0D108BD9-81ED-4DB2-BD59-A6C34878D82A}">
                    <a16:rowId xmlns:a16="http://schemas.microsoft.com/office/drawing/2014/main" val="10002"/>
                  </a:ext>
                </a:extLst>
              </a:tr>
            </a:tbl>
          </a:graphicData>
        </a:graphic>
      </p:graphicFrame>
      <p:cxnSp>
        <p:nvCxnSpPr>
          <p:cNvPr id="6" name="Straight Arrow Connector 5"/>
          <p:cNvCxnSpPr/>
          <p:nvPr/>
        </p:nvCxnSpPr>
        <p:spPr>
          <a:xfrm>
            <a:off x="4980232" y="3077259"/>
            <a:ext cx="1944216"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7" name="TextBox 6"/>
          <p:cNvSpPr txBox="1"/>
          <p:nvPr/>
        </p:nvSpPr>
        <p:spPr>
          <a:xfrm>
            <a:off x="5445410" y="3238796"/>
            <a:ext cx="1656184" cy="369332"/>
          </a:xfrm>
          <a:prstGeom prst="rect">
            <a:avLst/>
          </a:prstGeom>
          <a:noFill/>
        </p:spPr>
        <p:txBody>
          <a:bodyPr wrap="square" rtlCol="0">
            <a:spAutoFit/>
          </a:bodyPr>
          <a:lstStyle/>
          <a:p>
            <a:r>
              <a:rPr lang="en-GB" dirty="0"/>
              <a:t>Family time</a:t>
            </a:r>
          </a:p>
        </p:txBody>
      </p:sp>
      <p:cxnSp>
        <p:nvCxnSpPr>
          <p:cNvPr id="8" name="Straight Arrow Connector 7"/>
          <p:cNvCxnSpPr>
            <a:cxnSpLocks/>
          </p:cNvCxnSpPr>
          <p:nvPr/>
        </p:nvCxnSpPr>
        <p:spPr>
          <a:xfrm>
            <a:off x="2351940" y="2118860"/>
            <a:ext cx="2273069"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a:off x="10657125" y="3049248"/>
            <a:ext cx="504056" cy="1132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3085509" y="2336428"/>
            <a:ext cx="1300961" cy="369332"/>
          </a:xfrm>
          <a:prstGeom prst="rect">
            <a:avLst/>
          </a:prstGeom>
          <a:noFill/>
        </p:spPr>
        <p:txBody>
          <a:bodyPr wrap="square" rtlCol="0">
            <a:spAutoFit/>
          </a:bodyPr>
          <a:lstStyle/>
          <a:p>
            <a:r>
              <a:rPr lang="en-GB" dirty="0"/>
              <a:t>Family time</a:t>
            </a:r>
          </a:p>
        </p:txBody>
      </p:sp>
      <p:sp>
        <p:nvSpPr>
          <p:cNvPr id="11" name="TextBox 10"/>
          <p:cNvSpPr txBox="1"/>
          <p:nvPr/>
        </p:nvSpPr>
        <p:spPr>
          <a:xfrm>
            <a:off x="10740516" y="3244334"/>
            <a:ext cx="667549" cy="369332"/>
          </a:xfrm>
          <a:prstGeom prst="rect">
            <a:avLst/>
          </a:prstGeom>
          <a:noFill/>
        </p:spPr>
        <p:txBody>
          <a:bodyPr wrap="square" rtlCol="0">
            <a:spAutoFit/>
          </a:bodyPr>
          <a:lstStyle/>
          <a:p>
            <a:r>
              <a:rPr lang="en-GB" dirty="0"/>
              <a:t>Free</a:t>
            </a:r>
          </a:p>
        </p:txBody>
      </p:sp>
      <p:cxnSp>
        <p:nvCxnSpPr>
          <p:cNvPr id="12" name="Straight Arrow Connector 11"/>
          <p:cNvCxnSpPr/>
          <p:nvPr/>
        </p:nvCxnSpPr>
        <p:spPr>
          <a:xfrm>
            <a:off x="9372364" y="2118860"/>
            <a:ext cx="1368152"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3" name="TextBox 12"/>
          <p:cNvSpPr txBox="1"/>
          <p:nvPr/>
        </p:nvSpPr>
        <p:spPr>
          <a:xfrm>
            <a:off x="9504997" y="2320600"/>
            <a:ext cx="1656184" cy="369332"/>
          </a:xfrm>
          <a:prstGeom prst="rect">
            <a:avLst/>
          </a:prstGeom>
          <a:noFill/>
        </p:spPr>
        <p:txBody>
          <a:bodyPr wrap="square" rtlCol="0">
            <a:spAutoFit/>
          </a:bodyPr>
          <a:lstStyle/>
          <a:p>
            <a:r>
              <a:rPr lang="en-GB" dirty="0"/>
              <a:t>Friends</a:t>
            </a:r>
          </a:p>
        </p:txBody>
      </p:sp>
    </p:spTree>
    <p:extLst>
      <p:ext uri="{BB962C8B-B14F-4D97-AF65-F5344CB8AC3E}">
        <p14:creationId xmlns:p14="http://schemas.microsoft.com/office/powerpoint/2010/main" val="2630152172"/>
      </p:ext>
    </p:extLst>
  </p:cSld>
  <p:clrMapOvr>
    <a:masterClrMapping/>
  </p:clrMapOvr>
  <p:transition spd="slow">
    <p:wip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5861" y="116632"/>
            <a:ext cx="10800522" cy="720080"/>
          </a:xfrm>
          <a:solidFill>
            <a:srgbClr val="FF3399"/>
          </a:solidFill>
        </p:spPr>
        <p:txBody>
          <a:bodyPr>
            <a:normAutofit fontScale="90000"/>
          </a:bodyPr>
          <a:lstStyle/>
          <a:p>
            <a:pPr algn="ctr"/>
            <a:r>
              <a:rPr lang="en-GB" sz="5400" b="1" dirty="0"/>
              <a:t>Key Messages</a:t>
            </a:r>
          </a:p>
        </p:txBody>
      </p:sp>
      <p:sp>
        <p:nvSpPr>
          <p:cNvPr id="4" name="TextBox 3"/>
          <p:cNvSpPr txBox="1"/>
          <p:nvPr/>
        </p:nvSpPr>
        <p:spPr>
          <a:xfrm>
            <a:off x="1876662" y="1292795"/>
            <a:ext cx="8136904" cy="830997"/>
          </a:xfrm>
          <a:prstGeom prst="rect">
            <a:avLst/>
          </a:prstGeom>
          <a:noFill/>
        </p:spPr>
        <p:txBody>
          <a:bodyPr wrap="square" rtlCol="0">
            <a:spAutoFit/>
          </a:bodyPr>
          <a:lstStyle/>
          <a:p>
            <a:r>
              <a:rPr lang="en-GB" sz="2400" b="1" dirty="0"/>
              <a:t>Start early. Do little. Do it often. Consistency is the key to transferring learning into your long term memory.</a:t>
            </a:r>
          </a:p>
        </p:txBody>
      </p:sp>
      <p:sp>
        <p:nvSpPr>
          <p:cNvPr id="5" name="TextBox 4"/>
          <p:cNvSpPr txBox="1"/>
          <p:nvPr/>
        </p:nvSpPr>
        <p:spPr>
          <a:xfrm>
            <a:off x="1904759" y="2175246"/>
            <a:ext cx="8280920" cy="461665"/>
          </a:xfrm>
          <a:prstGeom prst="rect">
            <a:avLst/>
          </a:prstGeom>
          <a:noFill/>
        </p:spPr>
        <p:txBody>
          <a:bodyPr wrap="square" rtlCol="0">
            <a:spAutoFit/>
          </a:bodyPr>
          <a:lstStyle/>
          <a:p>
            <a:r>
              <a:rPr lang="en-GB" sz="2400" b="1" dirty="0"/>
              <a:t>35 minutes. 5minute break. 35 minutes</a:t>
            </a:r>
          </a:p>
        </p:txBody>
      </p:sp>
      <p:sp>
        <p:nvSpPr>
          <p:cNvPr id="6" name="TextBox 5"/>
          <p:cNvSpPr txBox="1"/>
          <p:nvPr/>
        </p:nvSpPr>
        <p:spPr>
          <a:xfrm>
            <a:off x="1876663" y="2852937"/>
            <a:ext cx="8337113" cy="1200329"/>
          </a:xfrm>
          <a:prstGeom prst="rect">
            <a:avLst/>
          </a:prstGeom>
          <a:noFill/>
        </p:spPr>
        <p:txBody>
          <a:bodyPr wrap="square" rtlCol="0">
            <a:spAutoFit/>
          </a:bodyPr>
          <a:lstStyle/>
          <a:p>
            <a:r>
              <a:rPr lang="en-GB" sz="2400" b="1" dirty="0"/>
              <a:t>Clear plan of study-have a timetable from September that includes homework, revision/study time, extra curricular time and free time.</a:t>
            </a:r>
          </a:p>
        </p:txBody>
      </p:sp>
      <p:sp>
        <p:nvSpPr>
          <p:cNvPr id="7" name="TextBox 6"/>
          <p:cNvSpPr txBox="1"/>
          <p:nvPr/>
        </p:nvSpPr>
        <p:spPr>
          <a:xfrm>
            <a:off x="1876663" y="4221089"/>
            <a:ext cx="8337113" cy="1200329"/>
          </a:xfrm>
          <a:prstGeom prst="rect">
            <a:avLst/>
          </a:prstGeom>
          <a:noFill/>
        </p:spPr>
        <p:txBody>
          <a:bodyPr wrap="square" rtlCol="0">
            <a:spAutoFit/>
          </a:bodyPr>
          <a:lstStyle/>
          <a:p>
            <a:r>
              <a:rPr lang="en-GB" sz="2400" b="1" dirty="0"/>
              <a:t>You cannot read a text/poem once to think you know it.  For an exam you must have read it three times at least so that you have the relevant information stored in your long term memory.</a:t>
            </a:r>
          </a:p>
        </p:txBody>
      </p:sp>
    </p:spTree>
    <p:extLst>
      <p:ext uri="{BB962C8B-B14F-4D97-AF65-F5344CB8AC3E}">
        <p14:creationId xmlns:p14="http://schemas.microsoft.com/office/powerpoint/2010/main" val="4178053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2365" y="188640"/>
            <a:ext cx="10800522" cy="634082"/>
          </a:xfrm>
          <a:solidFill>
            <a:srgbClr val="FF3399"/>
          </a:solidFill>
        </p:spPr>
        <p:txBody>
          <a:bodyPr>
            <a:normAutofit fontScale="90000"/>
          </a:bodyPr>
          <a:lstStyle/>
          <a:p>
            <a:pPr algn="ctr"/>
            <a:r>
              <a:rPr lang="en-GB" sz="5400" b="1" dirty="0"/>
              <a:t>Summer To Do List</a:t>
            </a:r>
          </a:p>
        </p:txBody>
      </p:sp>
      <p:sp>
        <p:nvSpPr>
          <p:cNvPr id="6" name="TextBox 5"/>
          <p:cNvSpPr txBox="1"/>
          <p:nvPr/>
        </p:nvSpPr>
        <p:spPr>
          <a:xfrm>
            <a:off x="702365" y="1038671"/>
            <a:ext cx="9711318" cy="369332"/>
          </a:xfrm>
          <a:prstGeom prst="rect">
            <a:avLst/>
          </a:prstGeom>
          <a:noFill/>
        </p:spPr>
        <p:txBody>
          <a:bodyPr wrap="square" rtlCol="0">
            <a:spAutoFit/>
          </a:bodyPr>
          <a:lstStyle/>
          <a:p>
            <a:pPr marL="285750" indent="-285750">
              <a:buFont typeface="Arial" panose="020B0604020202020204" pitchFamily="34" charset="0"/>
              <a:buChar char="•"/>
            </a:pPr>
            <a:r>
              <a:rPr lang="en-GB" b="1" dirty="0"/>
              <a:t>As a family read one or two of the literature texts and discuss/research the content/plot/author.</a:t>
            </a:r>
          </a:p>
        </p:txBody>
      </p:sp>
      <p:sp>
        <p:nvSpPr>
          <p:cNvPr id="7" name="TextBox 6"/>
          <p:cNvSpPr txBox="1"/>
          <p:nvPr/>
        </p:nvSpPr>
        <p:spPr>
          <a:xfrm>
            <a:off x="702365" y="1732166"/>
            <a:ext cx="9675465" cy="369332"/>
          </a:xfrm>
          <a:prstGeom prst="rect">
            <a:avLst/>
          </a:prstGeom>
          <a:noFill/>
        </p:spPr>
        <p:txBody>
          <a:bodyPr wrap="square" rtlCol="0">
            <a:spAutoFit/>
          </a:bodyPr>
          <a:lstStyle/>
          <a:p>
            <a:pPr marL="285750" indent="-285750">
              <a:buFont typeface="Arial" panose="020B0604020202020204" pitchFamily="34" charset="0"/>
              <a:buChar char="•"/>
            </a:pPr>
            <a:r>
              <a:rPr lang="en-GB" b="1" dirty="0"/>
              <a:t>Re-read parts of Much Ado and Animal Farm and create quote cards.</a:t>
            </a:r>
          </a:p>
        </p:txBody>
      </p:sp>
      <p:sp>
        <p:nvSpPr>
          <p:cNvPr id="8" name="TextBox 7"/>
          <p:cNvSpPr txBox="1"/>
          <p:nvPr/>
        </p:nvSpPr>
        <p:spPr>
          <a:xfrm>
            <a:off x="702365" y="2168809"/>
            <a:ext cx="10800522" cy="923330"/>
          </a:xfrm>
          <a:prstGeom prst="rect">
            <a:avLst/>
          </a:prstGeom>
          <a:noFill/>
        </p:spPr>
        <p:txBody>
          <a:bodyPr wrap="square" rtlCol="0">
            <a:spAutoFit/>
          </a:bodyPr>
          <a:lstStyle/>
          <a:p>
            <a:pPr marL="285750" indent="-285750">
              <a:buFont typeface="Arial" panose="020B0604020202020204" pitchFamily="34" charset="0"/>
              <a:buChar char="•"/>
            </a:pPr>
            <a:r>
              <a:rPr lang="en-GB" b="1" dirty="0"/>
              <a:t>Try and find showings of Shakespeare plays to watch together so that you can have the theatre experience and understanding of how devices work. </a:t>
            </a:r>
            <a:r>
              <a:rPr lang="en-GB" b="1" i="1" dirty="0">
                <a:solidFill>
                  <a:srgbClr val="FF3399"/>
                </a:solidFill>
              </a:rPr>
              <a:t>The Globe 25</a:t>
            </a:r>
            <a:r>
              <a:rPr lang="en-GB" b="1" i="1" baseline="30000" dirty="0">
                <a:solidFill>
                  <a:srgbClr val="FF3399"/>
                </a:solidFill>
              </a:rPr>
              <a:t>th</a:t>
            </a:r>
            <a:r>
              <a:rPr lang="en-GB" b="1" i="1" dirty="0">
                <a:solidFill>
                  <a:srgbClr val="FF3399"/>
                </a:solidFill>
              </a:rPr>
              <a:t> June to 23</a:t>
            </a:r>
            <a:r>
              <a:rPr lang="en-GB" b="1" i="1" baseline="30000" dirty="0">
                <a:solidFill>
                  <a:srgbClr val="FF3399"/>
                </a:solidFill>
              </a:rPr>
              <a:t>rd</a:t>
            </a:r>
            <a:r>
              <a:rPr lang="en-GB" b="1" i="1" dirty="0">
                <a:solidFill>
                  <a:srgbClr val="FF3399"/>
                </a:solidFill>
              </a:rPr>
              <a:t> October 2022: </a:t>
            </a:r>
            <a:r>
              <a:rPr lang="en-GB" b="1" i="1" dirty="0">
                <a:solidFill>
                  <a:srgbClr val="FF3399"/>
                </a:solidFill>
                <a:hlinkClick r:id="rId3"/>
              </a:rPr>
              <a:t>https://www.shakespearesglobe.com/whats-on/much-ado-about-nothing-2022/#book</a:t>
            </a:r>
            <a:r>
              <a:rPr lang="en-GB" b="1" i="1" dirty="0">
                <a:solidFill>
                  <a:srgbClr val="FF3399"/>
                </a:solidFill>
              </a:rPr>
              <a:t> </a:t>
            </a:r>
          </a:p>
        </p:txBody>
      </p:sp>
      <p:sp>
        <p:nvSpPr>
          <p:cNvPr id="9" name="TextBox 8"/>
          <p:cNvSpPr txBox="1"/>
          <p:nvPr/>
        </p:nvSpPr>
        <p:spPr>
          <a:xfrm>
            <a:off x="702365" y="3131675"/>
            <a:ext cx="10800522" cy="369332"/>
          </a:xfrm>
          <a:prstGeom prst="rect">
            <a:avLst/>
          </a:prstGeom>
          <a:noFill/>
        </p:spPr>
        <p:txBody>
          <a:bodyPr wrap="square" rtlCol="0">
            <a:spAutoFit/>
          </a:bodyPr>
          <a:lstStyle/>
          <a:p>
            <a:pPr marL="285750" indent="-285750">
              <a:buFont typeface="Arial" panose="020B0604020202020204" pitchFamily="34" charset="0"/>
              <a:buChar char="•"/>
            </a:pPr>
            <a:r>
              <a:rPr lang="en-GB" b="1" dirty="0"/>
              <a:t>Research the poets we are studying from the anthology.</a:t>
            </a:r>
          </a:p>
        </p:txBody>
      </p:sp>
      <p:sp>
        <p:nvSpPr>
          <p:cNvPr id="10" name="TextBox 9"/>
          <p:cNvSpPr txBox="1"/>
          <p:nvPr/>
        </p:nvSpPr>
        <p:spPr>
          <a:xfrm>
            <a:off x="702365" y="3528080"/>
            <a:ext cx="10800522" cy="646331"/>
          </a:xfrm>
          <a:prstGeom prst="rect">
            <a:avLst/>
          </a:prstGeom>
          <a:noFill/>
        </p:spPr>
        <p:txBody>
          <a:bodyPr wrap="square" rtlCol="0">
            <a:spAutoFit/>
          </a:bodyPr>
          <a:lstStyle/>
          <a:p>
            <a:pPr marL="285750" indent="-285750">
              <a:buFont typeface="Arial" panose="020B0604020202020204" pitchFamily="34" charset="0"/>
              <a:buChar char="•"/>
            </a:pPr>
            <a:r>
              <a:rPr lang="en-GB" b="1" dirty="0"/>
              <a:t>Create Pictionary cards with key words and quotes from Much Ado and the poems and then ‘play’ the game with family.</a:t>
            </a:r>
          </a:p>
        </p:txBody>
      </p:sp>
      <p:sp>
        <p:nvSpPr>
          <p:cNvPr id="11" name="TextBox 10"/>
          <p:cNvSpPr txBox="1"/>
          <p:nvPr/>
        </p:nvSpPr>
        <p:spPr>
          <a:xfrm>
            <a:off x="702365" y="4347634"/>
            <a:ext cx="10800522" cy="646331"/>
          </a:xfrm>
          <a:prstGeom prst="rect">
            <a:avLst/>
          </a:prstGeom>
          <a:noFill/>
        </p:spPr>
        <p:txBody>
          <a:bodyPr wrap="square" rtlCol="0">
            <a:spAutoFit/>
          </a:bodyPr>
          <a:lstStyle/>
          <a:p>
            <a:pPr marL="285750" indent="-285750">
              <a:buFont typeface="Arial" panose="020B0604020202020204" pitchFamily="34" charset="0"/>
              <a:buChar char="•"/>
            </a:pPr>
            <a:r>
              <a:rPr lang="en-GB" b="1" dirty="0"/>
              <a:t>Visit museums with war and Victorian Britain exhibitions and talk to grandparents/ parents who have experienced war time.</a:t>
            </a:r>
          </a:p>
        </p:txBody>
      </p:sp>
      <p:sp>
        <p:nvSpPr>
          <p:cNvPr id="12" name="TextBox 11"/>
          <p:cNvSpPr txBox="1"/>
          <p:nvPr/>
        </p:nvSpPr>
        <p:spPr>
          <a:xfrm>
            <a:off x="702365" y="5218167"/>
            <a:ext cx="10800522" cy="369332"/>
          </a:xfrm>
          <a:prstGeom prst="rect">
            <a:avLst/>
          </a:prstGeom>
          <a:noFill/>
        </p:spPr>
        <p:txBody>
          <a:bodyPr wrap="square" rtlCol="0">
            <a:spAutoFit/>
          </a:bodyPr>
          <a:lstStyle/>
          <a:p>
            <a:pPr marL="285750" indent="-285750">
              <a:buFont typeface="Arial" panose="020B0604020202020204" pitchFamily="34" charset="0"/>
              <a:buChar char="•"/>
            </a:pPr>
            <a:r>
              <a:rPr lang="en-GB" b="1" dirty="0"/>
              <a:t>Buy some nice stationery so that you are excited to begin revision.</a:t>
            </a:r>
          </a:p>
        </p:txBody>
      </p:sp>
      <p:sp>
        <p:nvSpPr>
          <p:cNvPr id="13" name="TextBox 12"/>
          <p:cNvSpPr txBox="1"/>
          <p:nvPr/>
        </p:nvSpPr>
        <p:spPr>
          <a:xfrm>
            <a:off x="702365" y="5819329"/>
            <a:ext cx="10800521" cy="369332"/>
          </a:xfrm>
          <a:prstGeom prst="rect">
            <a:avLst/>
          </a:prstGeom>
          <a:noFill/>
        </p:spPr>
        <p:txBody>
          <a:bodyPr wrap="square" rtlCol="0">
            <a:spAutoFit/>
          </a:bodyPr>
          <a:lstStyle/>
          <a:p>
            <a:pPr marL="285750" indent="-285750">
              <a:buFont typeface="Arial" panose="020B0604020202020204" pitchFamily="34" charset="0"/>
              <a:buChar char="•"/>
            </a:pPr>
            <a:r>
              <a:rPr lang="en-GB" b="1" dirty="0"/>
              <a:t>Clear a study space that is central-so that you do not feel alone.</a:t>
            </a:r>
          </a:p>
        </p:txBody>
      </p:sp>
    </p:spTree>
    <p:extLst>
      <p:ext uri="{BB962C8B-B14F-4D97-AF65-F5344CB8AC3E}">
        <p14:creationId xmlns:p14="http://schemas.microsoft.com/office/powerpoint/2010/main" val="3813611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35" name="Straight Connector 1034">
            <a:extLst>
              <a:ext uri="{FF2B5EF4-FFF2-40B4-BE49-F238E27FC236}">
                <a16:creationId xmlns:a16="http://schemas.microsoft.com/office/drawing/2014/main" id="{99AE2756-0FC4-4155-83E7-58AAAB63E7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65689"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sp>
        <p:nvSpPr>
          <p:cNvPr id="1037" name="Rectangle 1036">
            <a:extLst>
              <a:ext uri="{FF2B5EF4-FFF2-40B4-BE49-F238E27FC236}">
                <a16:creationId xmlns:a16="http://schemas.microsoft.com/office/drawing/2014/main" id="{247AB924-1B87-43FC-B7C7-B112D5C51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F4C8CF9D-03C4-41B9-8509-BC46F7C4DDAC}"/>
              </a:ext>
            </a:extLst>
          </p:cNvPr>
          <p:cNvSpPr>
            <a:spLocks noGrp="1"/>
          </p:cNvSpPr>
          <p:nvPr>
            <p:ph type="title"/>
          </p:nvPr>
        </p:nvSpPr>
        <p:spPr>
          <a:xfrm>
            <a:off x="527538" y="4756638"/>
            <a:ext cx="11139854" cy="930447"/>
          </a:xfrm>
        </p:spPr>
        <p:txBody>
          <a:bodyPr vert="horz" lIns="91440" tIns="45720" rIns="91440" bIns="45720" rtlCol="0" anchor="b">
            <a:normAutofit/>
          </a:bodyPr>
          <a:lstStyle/>
          <a:p>
            <a:pPr algn="ctr"/>
            <a:r>
              <a:rPr lang="en-US" sz="5400" b="1" dirty="0">
                <a:solidFill>
                  <a:srgbClr val="FF3399"/>
                </a:solidFill>
              </a:rPr>
              <a:t>The Texts</a:t>
            </a:r>
          </a:p>
        </p:txBody>
      </p:sp>
      <p:pic>
        <p:nvPicPr>
          <p:cNvPr id="1026" name="Picture 2" descr="Sponsored Ad – Animal Farm: a fairy story (Penguin Modern Classics)">
            <a:extLst>
              <a:ext uri="{FF2B5EF4-FFF2-40B4-BE49-F238E27FC236}">
                <a16:creationId xmlns:a16="http://schemas.microsoft.com/office/drawing/2014/main" id="{065C1446-22DB-49DE-B0EC-D38D3BC1D06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30862" y="307731"/>
            <a:ext cx="2603965" cy="399763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Fear: Much Ado About Nothing (Sparknotes No Fear Shakespeare)">
            <a:extLst>
              <a:ext uri="{FF2B5EF4-FFF2-40B4-BE49-F238E27FC236}">
                <a16:creationId xmlns:a16="http://schemas.microsoft.com/office/drawing/2014/main" id="{C7E09AF1-7310-448A-8A15-6E156A30F95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727057" y="307731"/>
            <a:ext cx="2750667" cy="3997637"/>
          </a:xfrm>
          <a:prstGeom prst="rect">
            <a:avLst/>
          </a:prstGeom>
          <a:noFill/>
          <a:extLst>
            <a:ext uri="{909E8E84-426E-40DD-AFC4-6F175D3DCCD1}">
              <a14:hiddenFill xmlns:a14="http://schemas.microsoft.com/office/drawing/2010/main">
                <a:solidFill>
                  <a:srgbClr val="FFFFFF"/>
                </a:solidFill>
              </a14:hiddenFill>
            </a:ext>
          </a:extLst>
        </p:spPr>
      </p:pic>
      <p:cxnSp>
        <p:nvCxnSpPr>
          <p:cNvPr id="1039" name="Straight Connector 1038">
            <a:extLst>
              <a:ext uri="{FF2B5EF4-FFF2-40B4-BE49-F238E27FC236}">
                <a16:creationId xmlns:a16="http://schemas.microsoft.com/office/drawing/2014/main" id="{818DC98F-4057-4645-B948-F604F39A9CF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53400"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1028" name="Picture 4" descr="Sponsored Ad – The Sign of the Four (Collins Classics)">
            <a:extLst>
              <a:ext uri="{FF2B5EF4-FFF2-40B4-BE49-F238E27FC236}">
                <a16:creationId xmlns:a16="http://schemas.microsoft.com/office/drawing/2014/main" id="{5D78CDAA-98D8-444B-AEBD-DC1FF845A1E2}"/>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923883" y="330045"/>
            <a:ext cx="2475600" cy="3997637"/>
          </a:xfrm>
          <a:prstGeom prst="rect">
            <a:avLst/>
          </a:prstGeom>
          <a:noFill/>
          <a:extLst>
            <a:ext uri="{909E8E84-426E-40DD-AFC4-6F175D3DCCD1}">
              <a14:hiddenFill xmlns:a14="http://schemas.microsoft.com/office/drawing/2010/main">
                <a:solidFill>
                  <a:srgbClr val="FFFFFF"/>
                </a:solidFill>
              </a14:hiddenFill>
            </a:ext>
          </a:extLst>
        </p:spPr>
      </p:pic>
      <p:cxnSp>
        <p:nvCxnSpPr>
          <p:cNvPr id="1041" name="Straight Connector 1040">
            <a:extLst>
              <a:ext uri="{FF2B5EF4-FFF2-40B4-BE49-F238E27FC236}">
                <a16:creationId xmlns:a16="http://schemas.microsoft.com/office/drawing/2014/main" id="{DAD2B705-4A9B-408D-AA80-4F41045E09D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573869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6884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47528" y="2780928"/>
            <a:ext cx="3672408" cy="369332"/>
          </a:xfrm>
          <a:prstGeom prst="rect">
            <a:avLst/>
          </a:prstGeom>
          <a:noFill/>
        </p:spPr>
        <p:txBody>
          <a:bodyPr wrap="square" rtlCol="0">
            <a:spAutoFit/>
          </a:bodyPr>
          <a:lstStyle/>
          <a:p>
            <a:r>
              <a:rPr lang="en-GB" dirty="0"/>
              <a:t>£11.99 for 400  cards (Amazon)</a:t>
            </a:r>
          </a:p>
        </p:txBody>
      </p:sp>
      <p:sp>
        <p:nvSpPr>
          <p:cNvPr id="5" name="TextBox 4"/>
          <p:cNvSpPr txBox="1"/>
          <p:nvPr/>
        </p:nvSpPr>
        <p:spPr>
          <a:xfrm>
            <a:off x="6795753" y="3309106"/>
            <a:ext cx="3672408" cy="646331"/>
          </a:xfrm>
          <a:prstGeom prst="rect">
            <a:avLst/>
          </a:prstGeom>
          <a:noFill/>
        </p:spPr>
        <p:txBody>
          <a:bodyPr wrap="square" rtlCol="0">
            <a:spAutoFit/>
          </a:bodyPr>
          <a:lstStyle/>
          <a:p>
            <a:r>
              <a:rPr lang="en-GB" dirty="0"/>
              <a:t>£5.99 pack of 5 (Amazon)</a:t>
            </a:r>
          </a:p>
          <a:p>
            <a:endParaRPr lang="en-GB" dirty="0"/>
          </a:p>
        </p:txBody>
      </p:sp>
      <p:sp>
        <p:nvSpPr>
          <p:cNvPr id="7" name="TextBox 6"/>
          <p:cNvSpPr txBox="1"/>
          <p:nvPr/>
        </p:nvSpPr>
        <p:spPr>
          <a:xfrm>
            <a:off x="4511824" y="5805264"/>
            <a:ext cx="3672408" cy="369332"/>
          </a:xfrm>
          <a:prstGeom prst="rect">
            <a:avLst/>
          </a:prstGeom>
          <a:noFill/>
        </p:spPr>
        <p:txBody>
          <a:bodyPr wrap="square" rtlCol="0">
            <a:spAutoFit/>
          </a:bodyPr>
          <a:lstStyle/>
          <a:p>
            <a:r>
              <a:rPr lang="en-GB" dirty="0"/>
              <a:t>£8.99  (Amazon)</a:t>
            </a:r>
          </a:p>
        </p:txBody>
      </p:sp>
      <p:pic>
        <p:nvPicPr>
          <p:cNvPr id="4" name="Picture 2" descr="Sponsored Ad – File Folders A4 Plastic Wallets Documents School Office Stationary Paper Filing (Pack of 5)">
            <a:extLst>
              <a:ext uri="{FF2B5EF4-FFF2-40B4-BE49-F238E27FC236}">
                <a16:creationId xmlns:a16="http://schemas.microsoft.com/office/drawing/2014/main" id="{04D413E1-EDB7-4832-B536-DD99CDBD57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80243" y="124707"/>
            <a:ext cx="2438400" cy="3048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Sponsored Ad – Eastlight A6 Ruled Record Card Assorted Colours Pack of 400 Brilliant for Revision Cards in Handy Storage Box">
            <a:extLst>
              <a:ext uri="{FF2B5EF4-FFF2-40B4-BE49-F238E27FC236}">
                <a16:creationId xmlns:a16="http://schemas.microsoft.com/office/drawing/2014/main" id="{C36DAE61-3FB3-4DF4-A5E8-9E612121AC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3358" y="243977"/>
            <a:ext cx="2438400" cy="23622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WallDeca Gel Pens | Fine Point (0.5mm), Assorted Rainbow Colors, 12 Count, Retractable | Made for Everyday Writing, Journa...">
            <a:extLst>
              <a:ext uri="{FF2B5EF4-FFF2-40B4-BE49-F238E27FC236}">
                <a16:creationId xmlns:a16="http://schemas.microsoft.com/office/drawing/2014/main" id="{184AF3A1-51B5-41BD-8ED1-941DA4DC456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47528" y="3309106"/>
            <a:ext cx="2609850"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884743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63552" y="836713"/>
            <a:ext cx="8136904" cy="5262979"/>
          </a:xfrm>
          <a:prstGeom prst="rect">
            <a:avLst/>
          </a:prstGeom>
          <a:noFill/>
        </p:spPr>
        <p:txBody>
          <a:bodyPr wrap="square" rtlCol="0">
            <a:spAutoFit/>
          </a:bodyPr>
          <a:lstStyle/>
          <a:p>
            <a:r>
              <a:rPr lang="en-GB" sz="2800" b="1" dirty="0">
                <a:solidFill>
                  <a:srgbClr val="FF3399"/>
                </a:solidFill>
              </a:rPr>
              <a:t>Thank you for your time and support. It will make a difference to the way your child approaches these exams in Year 10.</a:t>
            </a:r>
          </a:p>
          <a:p>
            <a:endParaRPr lang="en-GB" sz="2800" b="1" dirty="0">
              <a:solidFill>
                <a:srgbClr val="FF3399"/>
              </a:solidFill>
            </a:endParaRPr>
          </a:p>
          <a:p>
            <a:r>
              <a:rPr lang="en-GB" sz="2800" b="1" dirty="0">
                <a:solidFill>
                  <a:srgbClr val="FF3399"/>
                </a:solidFill>
              </a:rPr>
              <a:t>If you have any further questions please do not hesitate to speak to one of us or email.</a:t>
            </a:r>
          </a:p>
          <a:p>
            <a:endParaRPr lang="en-GB" sz="2800" b="1" dirty="0">
              <a:solidFill>
                <a:srgbClr val="FF3399"/>
              </a:solidFill>
            </a:endParaRPr>
          </a:p>
          <a:p>
            <a:r>
              <a:rPr lang="en-GB" sz="2800" b="1" dirty="0">
                <a:solidFill>
                  <a:srgbClr val="FF3399"/>
                </a:solidFill>
              </a:rPr>
              <a:t>Please take a few minutes to complete the evaluation.</a:t>
            </a:r>
          </a:p>
          <a:p>
            <a:endParaRPr lang="en-GB" sz="2800" b="1" dirty="0">
              <a:solidFill>
                <a:srgbClr val="FF3399"/>
              </a:solidFill>
            </a:endParaRPr>
          </a:p>
          <a:p>
            <a:r>
              <a:rPr lang="en-GB" sz="2800" b="1" dirty="0">
                <a:solidFill>
                  <a:srgbClr val="FF3399"/>
                </a:solidFill>
              </a:rPr>
              <a:t>Have a safe journey home.</a:t>
            </a:r>
          </a:p>
          <a:p>
            <a:endParaRPr lang="en-GB" sz="2800" b="1" dirty="0">
              <a:solidFill>
                <a:srgbClr val="FF3399"/>
              </a:solidFill>
            </a:endParaRPr>
          </a:p>
        </p:txBody>
      </p:sp>
    </p:spTree>
    <p:extLst>
      <p:ext uri="{BB962C8B-B14F-4D97-AF65-F5344CB8AC3E}">
        <p14:creationId xmlns:p14="http://schemas.microsoft.com/office/powerpoint/2010/main" val="135302222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4313" y="326976"/>
            <a:ext cx="11410122" cy="864096"/>
          </a:xfrm>
          <a:prstGeom prst="rect">
            <a:avLst/>
          </a:prstGeom>
          <a:solidFill>
            <a:srgbClr val="FF3399"/>
          </a:solidFill>
          <a:ln>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solidFill>
                  <a:schemeClr val="bg1"/>
                </a:solidFill>
              </a:rPr>
              <a:t>Session Outline</a:t>
            </a:r>
          </a:p>
        </p:txBody>
      </p:sp>
      <p:sp>
        <p:nvSpPr>
          <p:cNvPr id="4" name="TextBox 3"/>
          <p:cNvSpPr txBox="1"/>
          <p:nvPr/>
        </p:nvSpPr>
        <p:spPr>
          <a:xfrm>
            <a:off x="530087" y="1916833"/>
            <a:ext cx="11264348" cy="4678204"/>
          </a:xfrm>
          <a:prstGeom prst="rect">
            <a:avLst/>
          </a:prstGeom>
          <a:noFill/>
          <a:ln>
            <a:solidFill>
              <a:srgbClr val="FF3399"/>
            </a:solidFill>
          </a:ln>
        </p:spPr>
        <p:txBody>
          <a:bodyPr wrap="square" rtlCol="0">
            <a:spAutoFit/>
          </a:bodyPr>
          <a:lstStyle/>
          <a:p>
            <a:pPr marL="342900" indent="-342900">
              <a:buAutoNum type="arabicPeriod"/>
            </a:pPr>
            <a:r>
              <a:rPr lang="en-GB" sz="4000" b="1" dirty="0"/>
              <a:t>Key GCSE information : exam boards, exam papers, content, texts, timings.</a:t>
            </a:r>
          </a:p>
          <a:p>
            <a:pPr marL="342900" indent="-342900">
              <a:buAutoNum type="arabicPeriod"/>
            </a:pPr>
            <a:r>
              <a:rPr lang="en-GB" sz="4000" b="1" dirty="0"/>
              <a:t>Revision Activity One: Much Ado About Nothing.</a:t>
            </a:r>
          </a:p>
          <a:p>
            <a:pPr marL="342900" indent="-342900">
              <a:buAutoNum type="arabicPeriod"/>
            </a:pPr>
            <a:r>
              <a:rPr lang="en-GB" sz="4000" b="1" dirty="0"/>
              <a:t>Revision Activity Two: The Sign of Four</a:t>
            </a:r>
          </a:p>
          <a:p>
            <a:pPr marL="342900" indent="-342900">
              <a:buAutoNum type="arabicPeriod"/>
            </a:pPr>
            <a:r>
              <a:rPr lang="en-GB" sz="4000" b="1" dirty="0"/>
              <a:t>Revision Activity Three: Animal Farm</a:t>
            </a:r>
          </a:p>
          <a:p>
            <a:pPr marL="342900" indent="-342900">
              <a:buAutoNum type="arabicPeriod"/>
            </a:pPr>
            <a:r>
              <a:rPr lang="en-GB" sz="4000" b="1" dirty="0"/>
              <a:t>Revision Activity Four: Poetry</a:t>
            </a:r>
          </a:p>
          <a:p>
            <a:pPr marL="342900" indent="-342900">
              <a:buAutoNum type="arabicPeriod"/>
            </a:pPr>
            <a:r>
              <a:rPr lang="en-GB" sz="4000" b="1" dirty="0"/>
              <a:t>Key messages from the session.</a:t>
            </a:r>
          </a:p>
          <a:p>
            <a:pPr marL="342900" indent="-342900">
              <a:buAutoNum type="arabicPeriod"/>
            </a:pPr>
            <a:endParaRPr lang="en-GB" b="1" dirty="0"/>
          </a:p>
        </p:txBody>
      </p:sp>
    </p:spTree>
    <p:extLst>
      <p:ext uri="{BB962C8B-B14F-4D97-AF65-F5344CB8AC3E}">
        <p14:creationId xmlns:p14="http://schemas.microsoft.com/office/powerpoint/2010/main" val="3783541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0817" y="326976"/>
            <a:ext cx="11198087" cy="864096"/>
          </a:xfrm>
          <a:prstGeom prst="rect">
            <a:avLst/>
          </a:prstGeom>
          <a:solidFill>
            <a:srgbClr val="FF3399"/>
          </a:solidFill>
          <a:ln>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a:solidFill>
                  <a:schemeClr val="bg1"/>
                </a:solidFill>
              </a:rPr>
              <a:t>Why do it early?</a:t>
            </a:r>
          </a:p>
        </p:txBody>
      </p:sp>
      <p:sp>
        <p:nvSpPr>
          <p:cNvPr id="4" name="TextBox 3"/>
          <p:cNvSpPr txBox="1"/>
          <p:nvPr/>
        </p:nvSpPr>
        <p:spPr>
          <a:xfrm>
            <a:off x="556591" y="1916832"/>
            <a:ext cx="11052313" cy="4247317"/>
          </a:xfrm>
          <a:prstGeom prst="rect">
            <a:avLst/>
          </a:prstGeom>
          <a:noFill/>
          <a:ln>
            <a:solidFill>
              <a:srgbClr val="FF3399"/>
            </a:solidFill>
          </a:ln>
        </p:spPr>
        <p:txBody>
          <a:bodyPr wrap="square" rtlCol="0">
            <a:spAutoFit/>
          </a:bodyPr>
          <a:lstStyle/>
          <a:p>
            <a:pPr marL="342900" indent="-342900">
              <a:buAutoNum type="arabicPeriod"/>
            </a:pPr>
            <a:r>
              <a:rPr lang="en-GB" sz="2800" b="1" dirty="0"/>
              <a:t>It is very heavy on content so it makes sense to teach it during Year 9 and 10 and then complete the exam-rather than try and remember it for another year, alongside English Language.</a:t>
            </a:r>
          </a:p>
          <a:p>
            <a:pPr marL="342900" indent="-342900">
              <a:buAutoNum type="arabicPeriod"/>
            </a:pPr>
            <a:r>
              <a:rPr lang="en-GB" sz="2800" b="1" dirty="0"/>
              <a:t>It relieves pressure in Year 11.</a:t>
            </a:r>
          </a:p>
          <a:p>
            <a:pPr marL="342900" indent="-342900">
              <a:buAutoNum type="arabicPeriod"/>
            </a:pPr>
            <a:r>
              <a:rPr lang="en-GB" sz="2800" b="1" dirty="0"/>
              <a:t>Students can then focus on English Language in Year 11.</a:t>
            </a:r>
          </a:p>
          <a:p>
            <a:pPr marL="342900" indent="-342900">
              <a:buAutoNum type="arabicPeriod"/>
            </a:pPr>
            <a:r>
              <a:rPr lang="en-GB" sz="2800" b="1" dirty="0"/>
              <a:t>Students most likely to achieve better in both English qualifications by studying them separately.</a:t>
            </a:r>
          </a:p>
          <a:p>
            <a:pPr marL="342900" indent="-342900">
              <a:buAutoNum type="arabicPeriod"/>
            </a:pPr>
            <a:r>
              <a:rPr lang="en-GB" sz="2800" b="1" dirty="0"/>
              <a:t>Students can focus on other subject revision as the heavy content from Literature will be dealt with and completed.</a:t>
            </a:r>
          </a:p>
          <a:p>
            <a:pPr marL="342900" indent="-342900">
              <a:buAutoNum type="arabicPeriod"/>
            </a:pPr>
            <a:endParaRPr lang="en-GB" b="1" dirty="0"/>
          </a:p>
        </p:txBody>
      </p:sp>
    </p:spTree>
    <p:extLst>
      <p:ext uri="{BB962C8B-B14F-4D97-AF65-F5344CB8AC3E}">
        <p14:creationId xmlns:p14="http://schemas.microsoft.com/office/powerpoint/2010/main" val="1477647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923701237"/>
              </p:ext>
            </p:extLst>
          </p:nvPr>
        </p:nvGraphicFramePr>
        <p:xfrm>
          <a:off x="967409" y="476673"/>
          <a:ext cx="10243929" cy="5976663"/>
        </p:xfrm>
        <a:graphic>
          <a:graphicData uri="http://schemas.openxmlformats.org/drawingml/2006/table">
            <a:tbl>
              <a:tblPr firstRow="1" bandRow="1">
                <a:tableStyleId>{5C22544A-7EE6-4342-B048-85BDC9FD1C3A}</a:tableStyleId>
              </a:tblPr>
              <a:tblGrid>
                <a:gridCol w="2560859">
                  <a:extLst>
                    <a:ext uri="{9D8B030D-6E8A-4147-A177-3AD203B41FA5}">
                      <a16:colId xmlns:a16="http://schemas.microsoft.com/office/drawing/2014/main" val="20000"/>
                    </a:ext>
                  </a:extLst>
                </a:gridCol>
                <a:gridCol w="977379">
                  <a:extLst>
                    <a:ext uri="{9D8B030D-6E8A-4147-A177-3AD203B41FA5}">
                      <a16:colId xmlns:a16="http://schemas.microsoft.com/office/drawing/2014/main" val="20001"/>
                    </a:ext>
                  </a:extLst>
                </a:gridCol>
                <a:gridCol w="974256">
                  <a:extLst>
                    <a:ext uri="{9D8B030D-6E8A-4147-A177-3AD203B41FA5}">
                      <a16:colId xmlns:a16="http://schemas.microsoft.com/office/drawing/2014/main" val="20002"/>
                    </a:ext>
                  </a:extLst>
                </a:gridCol>
                <a:gridCol w="1636940">
                  <a:extLst>
                    <a:ext uri="{9D8B030D-6E8A-4147-A177-3AD203B41FA5}">
                      <a16:colId xmlns:a16="http://schemas.microsoft.com/office/drawing/2014/main" val="20003"/>
                    </a:ext>
                  </a:extLst>
                </a:gridCol>
                <a:gridCol w="4094495">
                  <a:extLst>
                    <a:ext uri="{9D8B030D-6E8A-4147-A177-3AD203B41FA5}">
                      <a16:colId xmlns:a16="http://schemas.microsoft.com/office/drawing/2014/main" val="20004"/>
                    </a:ext>
                  </a:extLst>
                </a:gridCol>
              </a:tblGrid>
              <a:tr h="684396">
                <a:tc>
                  <a:txBody>
                    <a:bodyPr/>
                    <a:lstStyle/>
                    <a:p>
                      <a:r>
                        <a:rPr lang="en-GB" dirty="0"/>
                        <a:t>Question</a:t>
                      </a:r>
                    </a:p>
                  </a:txBody>
                  <a:tcPr/>
                </a:tc>
                <a:tc>
                  <a:txBody>
                    <a:bodyPr/>
                    <a:lstStyle/>
                    <a:p>
                      <a:r>
                        <a:rPr lang="en-GB" dirty="0"/>
                        <a:t>AOs</a:t>
                      </a:r>
                    </a:p>
                  </a:txBody>
                  <a:tcPr anchor="ctr"/>
                </a:tc>
                <a:tc>
                  <a:txBody>
                    <a:bodyPr/>
                    <a:lstStyle/>
                    <a:p>
                      <a:r>
                        <a:rPr lang="en-GB" dirty="0"/>
                        <a:t>Marks</a:t>
                      </a:r>
                    </a:p>
                  </a:txBody>
                  <a:tcPr/>
                </a:tc>
                <a:tc>
                  <a:txBody>
                    <a:bodyPr/>
                    <a:lstStyle/>
                    <a:p>
                      <a:r>
                        <a:rPr lang="en-GB" dirty="0"/>
                        <a:t>Weighting</a:t>
                      </a:r>
                    </a:p>
                  </a:txBody>
                  <a:tcPr/>
                </a:tc>
                <a:tc>
                  <a:txBody>
                    <a:bodyPr/>
                    <a:lstStyle/>
                    <a:p>
                      <a:r>
                        <a:rPr lang="en-GB" dirty="0"/>
                        <a:t>Timing</a:t>
                      </a:r>
                    </a:p>
                  </a:txBody>
                  <a:tcPr/>
                </a:tc>
                <a:extLst>
                  <a:ext uri="{0D108BD9-81ED-4DB2-BD59-A6C34878D82A}">
                    <a16:rowId xmlns:a16="http://schemas.microsoft.com/office/drawing/2014/main" val="10000"/>
                  </a:ext>
                </a:extLst>
              </a:tr>
              <a:tr h="887755">
                <a:tc>
                  <a:txBody>
                    <a:bodyPr/>
                    <a:lstStyle/>
                    <a:p>
                      <a:r>
                        <a:rPr lang="en-GB" dirty="0"/>
                        <a:t>Shakespeare</a:t>
                      </a:r>
                    </a:p>
                  </a:txBody>
                  <a:tcPr anchor="ctr"/>
                </a:tc>
                <a:tc>
                  <a:txBody>
                    <a:bodyPr/>
                    <a:lstStyle/>
                    <a:p>
                      <a:r>
                        <a:rPr lang="en-GB" dirty="0"/>
                        <a:t>AO1-3</a:t>
                      </a:r>
                    </a:p>
                  </a:txBody>
                  <a:tcPr anchor="ctr"/>
                </a:tc>
                <a:tc>
                  <a:txBody>
                    <a:bodyPr/>
                    <a:lstStyle/>
                    <a:p>
                      <a:pPr algn="ctr"/>
                      <a:r>
                        <a:rPr lang="en-GB" dirty="0"/>
                        <a:t>34</a:t>
                      </a:r>
                    </a:p>
                  </a:txBody>
                  <a:tcPr anchor="ctr"/>
                </a:tc>
                <a:tc>
                  <a:txBody>
                    <a:bodyPr/>
                    <a:lstStyle/>
                    <a:p>
                      <a:pPr algn="ctr"/>
                      <a:r>
                        <a:rPr lang="en-GB" dirty="0"/>
                        <a:t>21.25%</a:t>
                      </a:r>
                    </a:p>
                  </a:txBody>
                  <a:tcPr anchor="ctr"/>
                </a:tc>
                <a:tc>
                  <a:txBody>
                    <a:bodyPr/>
                    <a:lstStyle/>
                    <a:p>
                      <a:r>
                        <a:rPr lang="en-GB" dirty="0"/>
                        <a:t>50 mins</a:t>
                      </a:r>
                      <a:r>
                        <a:rPr lang="en-GB" baseline="0" dirty="0"/>
                        <a:t> </a:t>
                      </a:r>
                    </a:p>
                    <a:p>
                      <a:r>
                        <a:rPr lang="en-GB" baseline="0" dirty="0"/>
                        <a:t>(including 10 mins planning)</a:t>
                      </a:r>
                      <a:endParaRPr lang="en-GB" dirty="0"/>
                    </a:p>
                  </a:txBody>
                  <a:tcPr/>
                </a:tc>
                <a:extLst>
                  <a:ext uri="{0D108BD9-81ED-4DB2-BD59-A6C34878D82A}">
                    <a16:rowId xmlns:a16="http://schemas.microsoft.com/office/drawing/2014/main" val="10001"/>
                  </a:ext>
                </a:extLst>
              </a:tr>
              <a:tr h="887755">
                <a:tc>
                  <a:txBody>
                    <a:bodyPr/>
                    <a:lstStyle/>
                    <a:p>
                      <a:r>
                        <a:rPr lang="en-GB" dirty="0"/>
                        <a:t>C19th</a:t>
                      </a:r>
                      <a:r>
                        <a:rPr lang="en-GB" baseline="0" dirty="0"/>
                        <a:t> novel</a:t>
                      </a:r>
                      <a:endParaRPr lang="en-GB" dirty="0"/>
                    </a:p>
                  </a:txBody>
                  <a:tcPr anchor="ctr"/>
                </a:tc>
                <a:tc>
                  <a:txBody>
                    <a:bodyPr/>
                    <a:lstStyle/>
                    <a:p>
                      <a:r>
                        <a:rPr lang="en-GB" dirty="0"/>
                        <a:t>AO1-3</a:t>
                      </a:r>
                    </a:p>
                  </a:txBody>
                  <a:tcPr anchor="ctr"/>
                </a:tc>
                <a:tc>
                  <a:txBody>
                    <a:bodyPr/>
                    <a:lstStyle/>
                    <a:p>
                      <a:pPr algn="ctr"/>
                      <a:r>
                        <a:rPr lang="en-GB" dirty="0"/>
                        <a:t>30</a:t>
                      </a:r>
                    </a:p>
                  </a:txBody>
                  <a:tcPr anchor="ctr"/>
                </a:tc>
                <a:tc>
                  <a:txBody>
                    <a:bodyPr/>
                    <a:lstStyle/>
                    <a:p>
                      <a:pPr algn="ctr"/>
                      <a:r>
                        <a:rPr lang="en-GB" dirty="0"/>
                        <a:t>18.75%</a:t>
                      </a:r>
                    </a:p>
                  </a:txBody>
                  <a:tcPr anchor="ctr"/>
                </a:tc>
                <a:tc>
                  <a:txBody>
                    <a:bodyPr/>
                    <a:lstStyle/>
                    <a:p>
                      <a:r>
                        <a:rPr lang="en-GB" dirty="0"/>
                        <a:t>50 mins </a:t>
                      </a:r>
                    </a:p>
                    <a:p>
                      <a:r>
                        <a:rPr lang="en-GB" dirty="0"/>
                        <a:t>(including 10 mins planning)</a:t>
                      </a:r>
                    </a:p>
                  </a:txBody>
                  <a:tcPr/>
                </a:tc>
                <a:extLst>
                  <a:ext uri="{0D108BD9-81ED-4DB2-BD59-A6C34878D82A}">
                    <a16:rowId xmlns:a16="http://schemas.microsoft.com/office/drawing/2014/main" val="10002"/>
                  </a:ext>
                </a:extLst>
              </a:tr>
              <a:tr h="169096">
                <a:tc gridSpan="5">
                  <a:txBody>
                    <a:bodyPr/>
                    <a:lstStyle/>
                    <a:p>
                      <a:pPr algn="ctr"/>
                      <a:endParaRPr lang="en-GB" sz="200" dirty="0"/>
                    </a:p>
                  </a:txBody>
                  <a:tcPr anchor="ctr">
                    <a:solidFill>
                      <a:schemeClr val="accent1">
                        <a:lumMod val="75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3"/>
                  </a:ext>
                </a:extLst>
              </a:tr>
              <a:tr h="684396">
                <a:tc>
                  <a:txBody>
                    <a:bodyPr/>
                    <a:lstStyle/>
                    <a:p>
                      <a:r>
                        <a:rPr lang="en-GB" dirty="0"/>
                        <a:t>Modern text</a:t>
                      </a:r>
                    </a:p>
                  </a:txBody>
                  <a:tcPr anchor="ctr"/>
                </a:tc>
                <a:tc>
                  <a:txBody>
                    <a:bodyPr/>
                    <a:lstStyle/>
                    <a:p>
                      <a:r>
                        <a:rPr lang="en-GB" dirty="0"/>
                        <a:t>AO1-3</a:t>
                      </a:r>
                    </a:p>
                  </a:txBody>
                  <a:tcPr anchor="ctr"/>
                </a:tc>
                <a:tc>
                  <a:txBody>
                    <a:bodyPr/>
                    <a:lstStyle/>
                    <a:p>
                      <a:pPr algn="ctr"/>
                      <a:r>
                        <a:rPr lang="en-GB" dirty="0"/>
                        <a:t>34</a:t>
                      </a:r>
                    </a:p>
                  </a:txBody>
                  <a:tcPr anchor="ctr"/>
                </a:tc>
                <a:tc>
                  <a:txBody>
                    <a:bodyPr/>
                    <a:lstStyle/>
                    <a:p>
                      <a:pPr algn="ctr"/>
                      <a:r>
                        <a:rPr lang="en-GB" dirty="0"/>
                        <a:t>21.25%</a:t>
                      </a:r>
                    </a:p>
                  </a:txBody>
                  <a:tcPr anchor="ctr"/>
                </a:tc>
                <a:tc>
                  <a:txBody>
                    <a:bodyPr/>
                    <a:lstStyle/>
                    <a:p>
                      <a:r>
                        <a:rPr lang="en-GB" dirty="0"/>
                        <a:t>45 mins</a:t>
                      </a:r>
                    </a:p>
                  </a:txBody>
                  <a:tcPr/>
                </a:tc>
                <a:extLst>
                  <a:ext uri="{0D108BD9-81ED-4DB2-BD59-A6C34878D82A}">
                    <a16:rowId xmlns:a16="http://schemas.microsoft.com/office/drawing/2014/main" val="10004"/>
                  </a:ext>
                </a:extLst>
              </a:tr>
              <a:tr h="887755">
                <a:tc>
                  <a:txBody>
                    <a:bodyPr/>
                    <a:lstStyle/>
                    <a:p>
                      <a:r>
                        <a:rPr lang="en-GB" dirty="0"/>
                        <a:t>Anthology poetry comparison</a:t>
                      </a:r>
                    </a:p>
                  </a:txBody>
                  <a:tcPr anchor="ctr"/>
                </a:tc>
                <a:tc>
                  <a:txBody>
                    <a:bodyPr/>
                    <a:lstStyle/>
                    <a:p>
                      <a:r>
                        <a:rPr lang="en-GB" dirty="0"/>
                        <a:t>AO1-3</a:t>
                      </a:r>
                    </a:p>
                  </a:txBody>
                  <a:tcPr anchor="ctr"/>
                </a:tc>
                <a:tc>
                  <a:txBody>
                    <a:bodyPr/>
                    <a:lstStyle/>
                    <a:p>
                      <a:pPr algn="ctr"/>
                      <a:r>
                        <a:rPr lang="en-GB" dirty="0"/>
                        <a:t>30</a:t>
                      </a:r>
                    </a:p>
                  </a:txBody>
                  <a:tcPr anchor="ctr"/>
                </a:tc>
                <a:tc>
                  <a:txBody>
                    <a:bodyPr/>
                    <a:lstStyle/>
                    <a:p>
                      <a:pPr algn="ctr"/>
                      <a:r>
                        <a:rPr lang="en-GB" dirty="0"/>
                        <a:t>18.75%</a:t>
                      </a:r>
                    </a:p>
                  </a:txBody>
                  <a:tcPr anchor="ctr"/>
                </a:tc>
                <a:tc>
                  <a:txBody>
                    <a:bodyPr/>
                    <a:lstStyle/>
                    <a:p>
                      <a:r>
                        <a:rPr lang="en-GB" dirty="0"/>
                        <a:t>45 mins</a:t>
                      </a:r>
                    </a:p>
                  </a:txBody>
                  <a:tcPr/>
                </a:tc>
                <a:extLst>
                  <a:ext uri="{0D108BD9-81ED-4DB2-BD59-A6C34878D82A}">
                    <a16:rowId xmlns:a16="http://schemas.microsoft.com/office/drawing/2014/main" val="10005"/>
                  </a:ext>
                </a:extLst>
              </a:tr>
              <a:tr h="887755">
                <a:tc>
                  <a:txBody>
                    <a:bodyPr/>
                    <a:lstStyle/>
                    <a:p>
                      <a:r>
                        <a:rPr lang="en-GB" dirty="0"/>
                        <a:t>Unseen poem</a:t>
                      </a:r>
                    </a:p>
                  </a:txBody>
                  <a:tcPr anchor="ctr"/>
                </a:tc>
                <a:tc>
                  <a:txBody>
                    <a:bodyPr/>
                    <a:lstStyle/>
                    <a:p>
                      <a:r>
                        <a:rPr lang="en-GB" dirty="0"/>
                        <a:t>AO1-2</a:t>
                      </a:r>
                    </a:p>
                  </a:txBody>
                  <a:tcPr anchor="ctr"/>
                </a:tc>
                <a:tc>
                  <a:txBody>
                    <a:bodyPr/>
                    <a:lstStyle/>
                    <a:p>
                      <a:pPr algn="ctr"/>
                      <a:r>
                        <a:rPr lang="en-GB" dirty="0"/>
                        <a:t>24</a:t>
                      </a:r>
                    </a:p>
                  </a:txBody>
                  <a:tcPr anchor="ctr"/>
                </a:tc>
                <a:tc>
                  <a:txBody>
                    <a:bodyPr/>
                    <a:lstStyle/>
                    <a:p>
                      <a:pPr algn="ctr"/>
                      <a:r>
                        <a:rPr lang="en-GB" dirty="0"/>
                        <a:t>15%</a:t>
                      </a:r>
                    </a:p>
                  </a:txBody>
                  <a:tcPr anchor="ctr"/>
                </a:tc>
                <a:tc>
                  <a:txBody>
                    <a:bodyPr/>
                    <a:lstStyle/>
                    <a:p>
                      <a:r>
                        <a:rPr lang="en-GB" dirty="0"/>
                        <a:t>30 mins </a:t>
                      </a:r>
                    </a:p>
                    <a:p>
                      <a:r>
                        <a:rPr lang="en-GB" dirty="0"/>
                        <a:t>(including 5 mins planning)</a:t>
                      </a:r>
                    </a:p>
                  </a:txBody>
                  <a:tcPr/>
                </a:tc>
                <a:extLst>
                  <a:ext uri="{0D108BD9-81ED-4DB2-BD59-A6C34878D82A}">
                    <a16:rowId xmlns:a16="http://schemas.microsoft.com/office/drawing/2014/main" val="10006"/>
                  </a:ext>
                </a:extLst>
              </a:tr>
              <a:tr h="887755">
                <a:tc>
                  <a:txBody>
                    <a:bodyPr/>
                    <a:lstStyle/>
                    <a:p>
                      <a:r>
                        <a:rPr lang="en-GB" dirty="0"/>
                        <a:t>Unseen</a:t>
                      </a:r>
                      <a:r>
                        <a:rPr lang="en-GB" baseline="0" dirty="0"/>
                        <a:t> comparison</a:t>
                      </a:r>
                      <a:endParaRPr lang="en-GB" dirty="0"/>
                    </a:p>
                  </a:txBody>
                  <a:tcPr anchor="ctr"/>
                </a:tc>
                <a:tc>
                  <a:txBody>
                    <a:bodyPr/>
                    <a:lstStyle/>
                    <a:p>
                      <a:pPr algn="ctr"/>
                      <a:r>
                        <a:rPr lang="en-GB" dirty="0"/>
                        <a:t>AO2</a:t>
                      </a:r>
                    </a:p>
                  </a:txBody>
                  <a:tcPr anchor="ctr"/>
                </a:tc>
                <a:tc>
                  <a:txBody>
                    <a:bodyPr/>
                    <a:lstStyle/>
                    <a:p>
                      <a:pPr algn="ctr"/>
                      <a:r>
                        <a:rPr lang="en-GB" dirty="0"/>
                        <a:t>8</a:t>
                      </a:r>
                    </a:p>
                  </a:txBody>
                  <a:tcPr anchor="ctr"/>
                </a:tc>
                <a:tc>
                  <a:txBody>
                    <a:bodyPr/>
                    <a:lstStyle/>
                    <a:p>
                      <a:pPr algn="ctr"/>
                      <a:r>
                        <a:rPr lang="en-GB" dirty="0"/>
                        <a:t>5%</a:t>
                      </a:r>
                    </a:p>
                  </a:txBody>
                  <a:tcPr anchor="ctr"/>
                </a:tc>
                <a:tc>
                  <a:txBody>
                    <a:bodyPr/>
                    <a:lstStyle/>
                    <a:p>
                      <a:r>
                        <a:rPr lang="en-GB" dirty="0"/>
                        <a:t>15 mins </a:t>
                      </a:r>
                    </a:p>
                    <a:p>
                      <a:r>
                        <a:rPr lang="en-GB" dirty="0"/>
                        <a:t>(including 5 mins</a:t>
                      </a:r>
                      <a:r>
                        <a:rPr lang="en-GB" baseline="0" dirty="0"/>
                        <a:t> </a:t>
                      </a:r>
                      <a:r>
                        <a:rPr lang="en-GB" dirty="0"/>
                        <a:t>planning)</a:t>
                      </a:r>
                    </a:p>
                  </a:txBody>
                  <a:tcPr/>
                </a:tc>
                <a:extLst>
                  <a:ext uri="{0D108BD9-81ED-4DB2-BD59-A6C34878D82A}">
                    <a16:rowId xmlns:a16="http://schemas.microsoft.com/office/drawing/2014/main" val="10007"/>
                  </a:ext>
                </a:extLst>
              </a:tr>
            </a:tbl>
          </a:graphicData>
        </a:graphic>
      </p:graphicFrame>
      <p:sp>
        <p:nvSpPr>
          <p:cNvPr id="7" name="TextBox 6"/>
          <p:cNvSpPr txBox="1"/>
          <p:nvPr/>
        </p:nvSpPr>
        <p:spPr>
          <a:xfrm rot="16200000">
            <a:off x="71618" y="1697032"/>
            <a:ext cx="1148027" cy="369332"/>
          </a:xfrm>
          <a:prstGeom prst="rect">
            <a:avLst/>
          </a:prstGeom>
          <a:noFill/>
        </p:spPr>
        <p:txBody>
          <a:bodyPr wrap="square" rtlCol="0">
            <a:spAutoFit/>
          </a:bodyPr>
          <a:lstStyle/>
          <a:p>
            <a:r>
              <a:rPr lang="en-GB" dirty="0"/>
              <a:t>Paper 1</a:t>
            </a:r>
          </a:p>
        </p:txBody>
      </p:sp>
      <p:sp>
        <p:nvSpPr>
          <p:cNvPr id="8" name="TextBox 7"/>
          <p:cNvSpPr txBox="1"/>
          <p:nvPr/>
        </p:nvSpPr>
        <p:spPr>
          <a:xfrm rot="16200000">
            <a:off x="66843" y="4217622"/>
            <a:ext cx="1157577" cy="369332"/>
          </a:xfrm>
          <a:prstGeom prst="rect">
            <a:avLst/>
          </a:prstGeom>
          <a:noFill/>
        </p:spPr>
        <p:txBody>
          <a:bodyPr wrap="square" rtlCol="0">
            <a:spAutoFit/>
          </a:bodyPr>
          <a:lstStyle/>
          <a:p>
            <a:r>
              <a:rPr lang="en-GB" dirty="0"/>
              <a:t>Paper 2</a:t>
            </a:r>
          </a:p>
        </p:txBody>
      </p:sp>
    </p:spTree>
    <p:extLst>
      <p:ext uri="{BB962C8B-B14F-4D97-AF65-F5344CB8AC3E}">
        <p14:creationId xmlns:p14="http://schemas.microsoft.com/office/powerpoint/2010/main" val="3869350369"/>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627103848"/>
              </p:ext>
            </p:extLst>
          </p:nvPr>
        </p:nvGraphicFramePr>
        <p:xfrm>
          <a:off x="357809" y="980728"/>
          <a:ext cx="11396869" cy="5688632"/>
        </p:xfrm>
        <a:graphic>
          <a:graphicData uri="http://schemas.openxmlformats.org/drawingml/2006/table">
            <a:tbl>
              <a:tblPr firstRow="1" firstCol="1" bandRow="1">
                <a:tableStyleId>{5C22544A-7EE6-4342-B048-85BDC9FD1C3A}</a:tableStyleId>
              </a:tblPr>
              <a:tblGrid>
                <a:gridCol w="4435612">
                  <a:extLst>
                    <a:ext uri="{9D8B030D-6E8A-4147-A177-3AD203B41FA5}">
                      <a16:colId xmlns:a16="http://schemas.microsoft.com/office/drawing/2014/main" val="20000"/>
                    </a:ext>
                  </a:extLst>
                </a:gridCol>
                <a:gridCol w="6961257">
                  <a:extLst>
                    <a:ext uri="{9D8B030D-6E8A-4147-A177-3AD203B41FA5}">
                      <a16:colId xmlns:a16="http://schemas.microsoft.com/office/drawing/2014/main" val="20001"/>
                    </a:ext>
                  </a:extLst>
                </a:gridCol>
              </a:tblGrid>
              <a:tr h="689595">
                <a:tc gridSpan="2">
                  <a:txBody>
                    <a:bodyPr/>
                    <a:lstStyle/>
                    <a:p>
                      <a:pPr>
                        <a:lnSpc>
                          <a:spcPct val="115000"/>
                        </a:lnSpc>
                        <a:spcAft>
                          <a:spcPts val="0"/>
                        </a:spcAft>
                      </a:pPr>
                      <a:r>
                        <a:rPr lang="en-GB" sz="3200" dirty="0">
                          <a:effectLst/>
                        </a:rPr>
                        <a:t>Shakespeare </a:t>
                      </a:r>
                      <a:endParaRPr lang="en-GB" sz="3200" dirty="0">
                        <a:effectLst/>
                        <a:latin typeface="Calibri"/>
                        <a:ea typeface="Calibri"/>
                        <a:cs typeface="Times New Roman"/>
                      </a:endParaRPr>
                    </a:p>
                  </a:txBody>
                  <a:tcPr marL="68580" marR="68580" marT="0" marB="0"/>
                </a:tc>
                <a:tc hMerge="1">
                  <a:txBody>
                    <a:bodyPr/>
                    <a:lstStyle/>
                    <a:p>
                      <a:endParaRPr lang="en-GB"/>
                    </a:p>
                  </a:txBody>
                  <a:tcPr/>
                </a:tc>
                <a:extLst>
                  <a:ext uri="{0D108BD9-81ED-4DB2-BD59-A6C34878D82A}">
                    <a16:rowId xmlns:a16="http://schemas.microsoft.com/office/drawing/2014/main" val="10000"/>
                  </a:ext>
                </a:extLst>
              </a:tr>
              <a:tr h="2154721">
                <a:tc>
                  <a:txBody>
                    <a:bodyPr/>
                    <a:lstStyle/>
                    <a:p>
                      <a:pPr>
                        <a:lnSpc>
                          <a:spcPct val="115000"/>
                        </a:lnSpc>
                        <a:spcAft>
                          <a:spcPts val="0"/>
                        </a:spcAft>
                      </a:pPr>
                      <a:r>
                        <a:rPr lang="en-GB" sz="3200" dirty="0">
                          <a:effectLst/>
                        </a:rPr>
                        <a:t>Much Ado</a:t>
                      </a:r>
                    </a:p>
                    <a:p>
                      <a:pPr>
                        <a:lnSpc>
                          <a:spcPct val="115000"/>
                        </a:lnSpc>
                        <a:spcAft>
                          <a:spcPts val="0"/>
                        </a:spcAft>
                      </a:pPr>
                      <a:endParaRPr lang="en-GB" sz="3200" dirty="0">
                        <a:effectLst/>
                        <a:latin typeface="Calibri"/>
                        <a:ea typeface="Calibri"/>
                        <a:cs typeface="Times New Roman"/>
                      </a:endParaRPr>
                    </a:p>
                  </a:txBody>
                  <a:tcPr marL="68580" marR="68580" marT="0" marB="0"/>
                </a:tc>
                <a:tc>
                  <a:txBody>
                    <a:bodyPr/>
                    <a:lstStyle/>
                    <a:p>
                      <a:pPr marL="342900" lvl="0" indent="-342900">
                        <a:lnSpc>
                          <a:spcPct val="115000"/>
                        </a:lnSpc>
                        <a:spcAft>
                          <a:spcPts val="0"/>
                        </a:spcAft>
                        <a:buFont typeface="Symbol"/>
                        <a:buChar char=""/>
                      </a:pPr>
                      <a:r>
                        <a:rPr lang="en-GB" sz="3200" dirty="0">
                          <a:effectLst/>
                        </a:rPr>
                        <a:t>5 min reading/planning</a:t>
                      </a:r>
                    </a:p>
                    <a:p>
                      <a:pPr marL="342900" lvl="0" indent="-342900">
                        <a:lnSpc>
                          <a:spcPct val="115000"/>
                        </a:lnSpc>
                        <a:spcAft>
                          <a:spcPts val="0"/>
                        </a:spcAft>
                        <a:buFont typeface="Symbol"/>
                        <a:buChar char=""/>
                      </a:pPr>
                      <a:r>
                        <a:rPr lang="en-GB" sz="3200" dirty="0">
                          <a:effectLst/>
                        </a:rPr>
                        <a:t>45 min writing</a:t>
                      </a:r>
                    </a:p>
                    <a:p>
                      <a:pPr marL="342900" lvl="0" indent="-342900">
                        <a:lnSpc>
                          <a:spcPct val="115000"/>
                        </a:lnSpc>
                        <a:spcAft>
                          <a:spcPts val="0"/>
                        </a:spcAft>
                        <a:buFont typeface="Symbol"/>
                        <a:buChar char=""/>
                      </a:pPr>
                      <a:r>
                        <a:rPr lang="en-GB" sz="3200" dirty="0">
                          <a:effectLst/>
                        </a:rPr>
                        <a:t>5 min to check </a:t>
                      </a:r>
                      <a:r>
                        <a:rPr lang="en-GB" sz="3200" dirty="0" err="1">
                          <a:effectLst/>
                        </a:rPr>
                        <a:t>SPaG</a:t>
                      </a:r>
                      <a:endParaRPr lang="en-GB" sz="3200" dirty="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689595">
                <a:tc gridSpan="2">
                  <a:txBody>
                    <a:bodyPr/>
                    <a:lstStyle/>
                    <a:p>
                      <a:pPr>
                        <a:lnSpc>
                          <a:spcPct val="115000"/>
                        </a:lnSpc>
                        <a:spcAft>
                          <a:spcPts val="0"/>
                        </a:spcAft>
                      </a:pPr>
                      <a:r>
                        <a:rPr lang="en-GB" sz="3200" dirty="0">
                          <a:effectLst/>
                        </a:rPr>
                        <a:t>19</a:t>
                      </a:r>
                      <a:r>
                        <a:rPr lang="en-GB" sz="3200" baseline="30000" dirty="0">
                          <a:effectLst/>
                        </a:rPr>
                        <a:t>th</a:t>
                      </a:r>
                      <a:r>
                        <a:rPr lang="en-GB" sz="3200" dirty="0">
                          <a:effectLst/>
                        </a:rPr>
                        <a:t> Century novel</a:t>
                      </a:r>
                      <a:endParaRPr lang="en-GB" sz="3200" dirty="0">
                        <a:effectLst/>
                        <a:latin typeface="Calibri"/>
                        <a:ea typeface="Calibri"/>
                        <a:cs typeface="Times New Roman"/>
                      </a:endParaRPr>
                    </a:p>
                  </a:txBody>
                  <a:tcPr marL="68580" marR="68580" marT="0" marB="0"/>
                </a:tc>
                <a:tc hMerge="1">
                  <a:txBody>
                    <a:bodyPr/>
                    <a:lstStyle/>
                    <a:p>
                      <a:endParaRPr lang="en-GB"/>
                    </a:p>
                  </a:txBody>
                  <a:tcPr/>
                </a:tc>
                <a:extLst>
                  <a:ext uri="{0D108BD9-81ED-4DB2-BD59-A6C34878D82A}">
                    <a16:rowId xmlns:a16="http://schemas.microsoft.com/office/drawing/2014/main" val="10002"/>
                  </a:ext>
                </a:extLst>
              </a:tr>
              <a:tr h="2154721">
                <a:tc>
                  <a:txBody>
                    <a:bodyPr/>
                    <a:lstStyle/>
                    <a:p>
                      <a:pPr>
                        <a:lnSpc>
                          <a:spcPct val="115000"/>
                        </a:lnSpc>
                        <a:spcAft>
                          <a:spcPts val="0"/>
                        </a:spcAft>
                      </a:pPr>
                      <a:r>
                        <a:rPr lang="en-GB" sz="3200" dirty="0">
                          <a:effectLst/>
                        </a:rPr>
                        <a:t>Sign of Four</a:t>
                      </a:r>
                    </a:p>
                  </a:txBody>
                  <a:tcPr marL="68580" marR="68580" marT="0" marB="0"/>
                </a:tc>
                <a:tc>
                  <a:txBody>
                    <a:bodyPr/>
                    <a:lstStyle/>
                    <a:p>
                      <a:pPr marL="342900" lvl="0" indent="-342900">
                        <a:lnSpc>
                          <a:spcPct val="115000"/>
                        </a:lnSpc>
                        <a:spcAft>
                          <a:spcPts val="0"/>
                        </a:spcAft>
                        <a:buFont typeface="Symbol"/>
                        <a:buChar char=""/>
                      </a:pPr>
                      <a:r>
                        <a:rPr lang="en-GB" sz="3200" dirty="0">
                          <a:effectLst/>
                        </a:rPr>
                        <a:t>5 min reading/planning</a:t>
                      </a:r>
                    </a:p>
                    <a:p>
                      <a:pPr marL="342900" lvl="0" indent="-342900">
                        <a:lnSpc>
                          <a:spcPct val="115000"/>
                        </a:lnSpc>
                        <a:spcAft>
                          <a:spcPts val="0"/>
                        </a:spcAft>
                        <a:buFont typeface="Symbol"/>
                        <a:buChar char=""/>
                      </a:pPr>
                      <a:r>
                        <a:rPr lang="en-GB" sz="3200" dirty="0">
                          <a:effectLst/>
                        </a:rPr>
                        <a:t>45 min writing</a:t>
                      </a:r>
                      <a:endParaRPr lang="en-GB" sz="3200" dirty="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182150222"/>
              </p:ext>
            </p:extLst>
          </p:nvPr>
        </p:nvGraphicFramePr>
        <p:xfrm>
          <a:off x="357809" y="188640"/>
          <a:ext cx="11396869" cy="579120"/>
        </p:xfrm>
        <a:graphic>
          <a:graphicData uri="http://schemas.openxmlformats.org/drawingml/2006/table">
            <a:tbl>
              <a:tblPr firstRow="1" bandRow="1">
                <a:tableStyleId>{D113A9D2-9D6B-4929-AA2D-F23B5EE8CBE7}</a:tableStyleId>
              </a:tblPr>
              <a:tblGrid>
                <a:gridCol w="11396869">
                  <a:extLst>
                    <a:ext uri="{9D8B030D-6E8A-4147-A177-3AD203B41FA5}">
                      <a16:colId xmlns:a16="http://schemas.microsoft.com/office/drawing/2014/main" val="20000"/>
                    </a:ext>
                  </a:extLst>
                </a:gridCol>
              </a:tblGrid>
              <a:tr h="514856">
                <a:tc>
                  <a:txBody>
                    <a:bodyPr/>
                    <a:lstStyle/>
                    <a:p>
                      <a:pPr algn="ctr"/>
                      <a:r>
                        <a:rPr lang="en-GB" sz="3200" dirty="0"/>
                        <a:t>English</a:t>
                      </a:r>
                      <a:r>
                        <a:rPr lang="en-GB" sz="3200" baseline="0" dirty="0"/>
                        <a:t> Literature Paper One: 1hr 45mins</a:t>
                      </a:r>
                      <a:endParaRPr lang="en-GB" sz="3200" dirty="0"/>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489314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505944425"/>
              </p:ext>
            </p:extLst>
          </p:nvPr>
        </p:nvGraphicFramePr>
        <p:xfrm>
          <a:off x="424069" y="188640"/>
          <a:ext cx="11251095" cy="579120"/>
        </p:xfrm>
        <a:graphic>
          <a:graphicData uri="http://schemas.openxmlformats.org/drawingml/2006/table">
            <a:tbl>
              <a:tblPr firstRow="1" bandRow="1">
                <a:tableStyleId>{D113A9D2-9D6B-4929-AA2D-F23B5EE8CBE7}</a:tableStyleId>
              </a:tblPr>
              <a:tblGrid>
                <a:gridCol w="11251095">
                  <a:extLst>
                    <a:ext uri="{9D8B030D-6E8A-4147-A177-3AD203B41FA5}">
                      <a16:colId xmlns:a16="http://schemas.microsoft.com/office/drawing/2014/main" val="20000"/>
                    </a:ext>
                  </a:extLst>
                </a:gridCol>
              </a:tblGrid>
              <a:tr h="514856">
                <a:tc>
                  <a:txBody>
                    <a:bodyPr/>
                    <a:lstStyle/>
                    <a:p>
                      <a:pPr algn="ctr"/>
                      <a:r>
                        <a:rPr lang="en-GB" sz="3200" dirty="0"/>
                        <a:t>English</a:t>
                      </a:r>
                      <a:r>
                        <a:rPr lang="en-GB" sz="3200" baseline="0" dirty="0"/>
                        <a:t> Literature Paper Two: 2hrs 15mins</a:t>
                      </a:r>
                      <a:endParaRPr lang="en-GB" sz="3200" dirty="0"/>
                    </a:p>
                  </a:txBody>
                  <a:tcPr/>
                </a:tc>
                <a:extLst>
                  <a:ext uri="{0D108BD9-81ED-4DB2-BD59-A6C34878D82A}">
                    <a16:rowId xmlns:a16="http://schemas.microsoft.com/office/drawing/2014/main" val="10000"/>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045109313"/>
              </p:ext>
            </p:extLst>
          </p:nvPr>
        </p:nvGraphicFramePr>
        <p:xfrm>
          <a:off x="424069" y="1052736"/>
          <a:ext cx="11251094" cy="5441316"/>
        </p:xfrm>
        <a:graphic>
          <a:graphicData uri="http://schemas.openxmlformats.org/drawingml/2006/table">
            <a:tbl>
              <a:tblPr firstRow="1" firstCol="1" bandRow="1">
                <a:tableStyleId>{5C22544A-7EE6-4342-B048-85BDC9FD1C3A}</a:tableStyleId>
              </a:tblPr>
              <a:tblGrid>
                <a:gridCol w="3493580">
                  <a:extLst>
                    <a:ext uri="{9D8B030D-6E8A-4147-A177-3AD203B41FA5}">
                      <a16:colId xmlns:a16="http://schemas.microsoft.com/office/drawing/2014/main" val="20000"/>
                    </a:ext>
                  </a:extLst>
                </a:gridCol>
                <a:gridCol w="944341">
                  <a:extLst>
                    <a:ext uri="{9D8B030D-6E8A-4147-A177-3AD203B41FA5}">
                      <a16:colId xmlns:a16="http://schemas.microsoft.com/office/drawing/2014/main" val="20001"/>
                    </a:ext>
                  </a:extLst>
                </a:gridCol>
                <a:gridCol w="6813173">
                  <a:extLst>
                    <a:ext uri="{9D8B030D-6E8A-4147-A177-3AD203B41FA5}">
                      <a16:colId xmlns:a16="http://schemas.microsoft.com/office/drawing/2014/main" val="20002"/>
                    </a:ext>
                  </a:extLst>
                </a:gridCol>
              </a:tblGrid>
              <a:tr h="563244">
                <a:tc gridSpan="3">
                  <a:txBody>
                    <a:bodyPr/>
                    <a:lstStyle/>
                    <a:p>
                      <a:pPr>
                        <a:lnSpc>
                          <a:spcPct val="115000"/>
                        </a:lnSpc>
                        <a:spcAft>
                          <a:spcPts val="0"/>
                        </a:spcAft>
                      </a:pPr>
                      <a:r>
                        <a:rPr lang="en-GB" sz="3200" dirty="0">
                          <a:effectLst/>
                        </a:rPr>
                        <a:t>Modern Text</a:t>
                      </a:r>
                      <a:endParaRPr lang="en-GB" sz="3200" dirty="0">
                        <a:effectLst/>
                        <a:latin typeface="Calibri"/>
                        <a:ea typeface="Calibri"/>
                        <a:cs typeface="Times New Roman"/>
                      </a:endParaRPr>
                    </a:p>
                  </a:txBody>
                  <a:tcPr marL="68580" marR="68580"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1667371">
                <a:tc>
                  <a:txBody>
                    <a:bodyPr/>
                    <a:lstStyle/>
                    <a:p>
                      <a:pPr>
                        <a:lnSpc>
                          <a:spcPct val="115000"/>
                        </a:lnSpc>
                        <a:spcAft>
                          <a:spcPts val="0"/>
                        </a:spcAft>
                      </a:pPr>
                      <a:r>
                        <a:rPr lang="en-GB" sz="2400" dirty="0">
                          <a:effectLst/>
                        </a:rPr>
                        <a:t>Animal Farm</a:t>
                      </a:r>
                    </a:p>
                  </a:txBody>
                  <a:tcPr marL="68580" marR="68580" marT="0" marB="0"/>
                </a:tc>
                <a:tc gridSpan="2">
                  <a:txBody>
                    <a:bodyPr/>
                    <a:lstStyle/>
                    <a:p>
                      <a:pPr marL="342900" lvl="0" indent="-342900">
                        <a:lnSpc>
                          <a:spcPct val="115000"/>
                        </a:lnSpc>
                        <a:spcAft>
                          <a:spcPts val="0"/>
                        </a:spcAft>
                        <a:buFont typeface="Symbol"/>
                        <a:buChar char=""/>
                      </a:pPr>
                      <a:r>
                        <a:rPr lang="en-GB" sz="2400" dirty="0">
                          <a:effectLst/>
                        </a:rPr>
                        <a:t>5 min reading/planning</a:t>
                      </a:r>
                    </a:p>
                    <a:p>
                      <a:pPr marL="342900" lvl="0" indent="-342900">
                        <a:lnSpc>
                          <a:spcPct val="115000"/>
                        </a:lnSpc>
                        <a:spcAft>
                          <a:spcPts val="0"/>
                        </a:spcAft>
                        <a:buFont typeface="Symbol"/>
                        <a:buChar char=""/>
                      </a:pPr>
                      <a:r>
                        <a:rPr lang="en-GB" sz="2400" dirty="0">
                          <a:effectLst/>
                        </a:rPr>
                        <a:t>35 min writing</a:t>
                      </a:r>
                    </a:p>
                    <a:p>
                      <a:pPr marL="342900" lvl="0" indent="-342900">
                        <a:lnSpc>
                          <a:spcPct val="115000"/>
                        </a:lnSpc>
                        <a:spcAft>
                          <a:spcPts val="0"/>
                        </a:spcAft>
                        <a:buFont typeface="Symbol"/>
                        <a:buChar char=""/>
                      </a:pPr>
                      <a:r>
                        <a:rPr lang="en-GB" sz="2400" dirty="0">
                          <a:effectLst/>
                        </a:rPr>
                        <a:t>5 min to check </a:t>
                      </a:r>
                      <a:r>
                        <a:rPr lang="en-GB" sz="2400" dirty="0" err="1">
                          <a:effectLst/>
                        </a:rPr>
                        <a:t>SPaG</a:t>
                      </a:r>
                      <a:endParaRPr lang="en-GB" sz="2400" dirty="0">
                        <a:effectLst/>
                        <a:latin typeface="Calibri"/>
                        <a:ea typeface="Calibri"/>
                        <a:cs typeface="Times New Roman"/>
                      </a:endParaRPr>
                    </a:p>
                  </a:txBody>
                  <a:tcPr marL="68580" marR="68580" marT="0" marB="0"/>
                </a:tc>
                <a:tc hMerge="1">
                  <a:txBody>
                    <a:bodyPr/>
                    <a:lstStyle/>
                    <a:p>
                      <a:endParaRPr lang="en-GB"/>
                    </a:p>
                  </a:txBody>
                  <a:tcPr/>
                </a:tc>
                <a:extLst>
                  <a:ext uri="{0D108BD9-81ED-4DB2-BD59-A6C34878D82A}">
                    <a16:rowId xmlns:a16="http://schemas.microsoft.com/office/drawing/2014/main" val="10001"/>
                  </a:ext>
                </a:extLst>
              </a:tr>
              <a:tr h="416843">
                <a:tc gridSpan="3">
                  <a:txBody>
                    <a:bodyPr/>
                    <a:lstStyle/>
                    <a:p>
                      <a:pPr>
                        <a:lnSpc>
                          <a:spcPct val="115000"/>
                        </a:lnSpc>
                        <a:spcAft>
                          <a:spcPts val="0"/>
                        </a:spcAft>
                      </a:pPr>
                      <a:r>
                        <a:rPr lang="en-GB" sz="2400" dirty="0">
                          <a:effectLst/>
                        </a:rPr>
                        <a:t>Poetry</a:t>
                      </a:r>
                      <a:endParaRPr lang="en-GB" sz="2400" dirty="0">
                        <a:effectLst/>
                        <a:latin typeface="Calibri"/>
                        <a:ea typeface="Calibri"/>
                        <a:cs typeface="Times New Roman"/>
                      </a:endParaRPr>
                    </a:p>
                  </a:txBody>
                  <a:tcPr marL="68580" marR="68580"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r h="833685">
                <a:tc gridSpan="2">
                  <a:txBody>
                    <a:bodyPr/>
                    <a:lstStyle/>
                    <a:p>
                      <a:pPr>
                        <a:lnSpc>
                          <a:spcPct val="115000"/>
                        </a:lnSpc>
                        <a:spcAft>
                          <a:spcPts val="0"/>
                        </a:spcAft>
                      </a:pPr>
                      <a:r>
                        <a:rPr lang="en-GB" sz="2400">
                          <a:effectLst/>
                        </a:rPr>
                        <a:t>Anthology comparison</a:t>
                      </a:r>
                      <a:endParaRPr lang="en-GB" sz="2400">
                        <a:effectLst/>
                        <a:latin typeface="Calibri"/>
                        <a:ea typeface="Calibri"/>
                        <a:cs typeface="Times New Roman"/>
                      </a:endParaRPr>
                    </a:p>
                  </a:txBody>
                  <a:tcPr marL="68580" marR="68580" marT="0" marB="0"/>
                </a:tc>
                <a:tc hMerge="1">
                  <a:txBody>
                    <a:bodyPr/>
                    <a:lstStyle/>
                    <a:p>
                      <a:endParaRPr lang="en-GB"/>
                    </a:p>
                  </a:txBody>
                  <a:tcPr/>
                </a:tc>
                <a:tc>
                  <a:txBody>
                    <a:bodyPr/>
                    <a:lstStyle/>
                    <a:p>
                      <a:pPr marL="342900" lvl="0" indent="-342900">
                        <a:lnSpc>
                          <a:spcPct val="115000"/>
                        </a:lnSpc>
                        <a:spcAft>
                          <a:spcPts val="0"/>
                        </a:spcAft>
                        <a:buFont typeface="Symbol"/>
                        <a:buChar char=""/>
                      </a:pPr>
                      <a:r>
                        <a:rPr lang="en-GB" sz="2400" dirty="0">
                          <a:effectLst/>
                        </a:rPr>
                        <a:t>5 min reading/planning</a:t>
                      </a:r>
                    </a:p>
                    <a:p>
                      <a:pPr marL="342900" lvl="0" indent="-342900">
                        <a:lnSpc>
                          <a:spcPct val="115000"/>
                        </a:lnSpc>
                        <a:spcAft>
                          <a:spcPts val="0"/>
                        </a:spcAft>
                        <a:buFont typeface="Symbol"/>
                        <a:buChar char=""/>
                      </a:pPr>
                      <a:r>
                        <a:rPr lang="en-GB" sz="2400" dirty="0">
                          <a:effectLst/>
                        </a:rPr>
                        <a:t>40 min writing</a:t>
                      </a:r>
                      <a:endParaRPr lang="en-GB" sz="2400" dirty="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833685">
                <a:tc gridSpan="2">
                  <a:txBody>
                    <a:bodyPr/>
                    <a:lstStyle/>
                    <a:p>
                      <a:pPr>
                        <a:lnSpc>
                          <a:spcPct val="115000"/>
                        </a:lnSpc>
                        <a:spcAft>
                          <a:spcPts val="0"/>
                        </a:spcAft>
                      </a:pPr>
                      <a:r>
                        <a:rPr lang="en-GB" sz="2400">
                          <a:effectLst/>
                        </a:rPr>
                        <a:t>Unseen</a:t>
                      </a:r>
                      <a:endParaRPr lang="en-GB" sz="2400">
                        <a:effectLst/>
                        <a:latin typeface="Calibri"/>
                        <a:ea typeface="Calibri"/>
                        <a:cs typeface="Times New Roman"/>
                      </a:endParaRPr>
                    </a:p>
                  </a:txBody>
                  <a:tcPr marL="68580" marR="68580" marT="0" marB="0"/>
                </a:tc>
                <a:tc hMerge="1">
                  <a:txBody>
                    <a:bodyPr/>
                    <a:lstStyle/>
                    <a:p>
                      <a:endParaRPr lang="en-GB"/>
                    </a:p>
                  </a:txBody>
                  <a:tcPr/>
                </a:tc>
                <a:tc>
                  <a:txBody>
                    <a:bodyPr/>
                    <a:lstStyle/>
                    <a:p>
                      <a:pPr marL="342900" lvl="0" indent="-342900">
                        <a:lnSpc>
                          <a:spcPct val="115000"/>
                        </a:lnSpc>
                        <a:spcAft>
                          <a:spcPts val="0"/>
                        </a:spcAft>
                        <a:buFont typeface="Symbol"/>
                        <a:buChar char=""/>
                      </a:pPr>
                      <a:r>
                        <a:rPr lang="en-GB" sz="2400" dirty="0">
                          <a:effectLst/>
                        </a:rPr>
                        <a:t>5 min reading/planning</a:t>
                      </a:r>
                    </a:p>
                    <a:p>
                      <a:pPr marL="342900" lvl="0" indent="-342900">
                        <a:lnSpc>
                          <a:spcPct val="115000"/>
                        </a:lnSpc>
                        <a:spcAft>
                          <a:spcPts val="0"/>
                        </a:spcAft>
                        <a:buFont typeface="Symbol"/>
                        <a:buChar char=""/>
                      </a:pPr>
                      <a:r>
                        <a:rPr lang="en-GB" sz="2400" dirty="0">
                          <a:effectLst/>
                        </a:rPr>
                        <a:t>25 min writing</a:t>
                      </a:r>
                      <a:endParaRPr lang="en-GB" sz="2400" dirty="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1126488">
                <a:tc gridSpan="2">
                  <a:txBody>
                    <a:bodyPr/>
                    <a:lstStyle/>
                    <a:p>
                      <a:pPr>
                        <a:lnSpc>
                          <a:spcPct val="115000"/>
                        </a:lnSpc>
                        <a:spcAft>
                          <a:spcPts val="0"/>
                        </a:spcAft>
                      </a:pPr>
                      <a:r>
                        <a:rPr lang="en-GB" sz="2400">
                          <a:effectLst/>
                        </a:rPr>
                        <a:t>Unseen comparison</a:t>
                      </a:r>
                      <a:endParaRPr lang="en-GB" sz="2400">
                        <a:effectLst/>
                        <a:latin typeface="Calibri"/>
                        <a:ea typeface="Calibri"/>
                        <a:cs typeface="Times New Roman"/>
                      </a:endParaRPr>
                    </a:p>
                  </a:txBody>
                  <a:tcPr marL="68580" marR="68580" marT="0" marB="0"/>
                </a:tc>
                <a:tc hMerge="1">
                  <a:txBody>
                    <a:bodyPr/>
                    <a:lstStyle/>
                    <a:p>
                      <a:endParaRPr lang="en-GB"/>
                    </a:p>
                  </a:txBody>
                  <a:tcPr/>
                </a:tc>
                <a:tc>
                  <a:txBody>
                    <a:bodyPr/>
                    <a:lstStyle/>
                    <a:p>
                      <a:pPr marL="342900" lvl="0" indent="-342900">
                        <a:lnSpc>
                          <a:spcPct val="115000"/>
                        </a:lnSpc>
                        <a:spcAft>
                          <a:spcPts val="0"/>
                        </a:spcAft>
                        <a:buFont typeface="Symbol"/>
                        <a:buChar char=""/>
                      </a:pPr>
                      <a:r>
                        <a:rPr lang="en-GB" sz="2400" dirty="0">
                          <a:effectLst/>
                        </a:rPr>
                        <a:t>3 min reading/planning</a:t>
                      </a:r>
                    </a:p>
                    <a:p>
                      <a:pPr marL="342900" lvl="0" indent="-342900">
                        <a:lnSpc>
                          <a:spcPct val="115000"/>
                        </a:lnSpc>
                        <a:spcAft>
                          <a:spcPts val="0"/>
                        </a:spcAft>
                        <a:buFont typeface="Symbol"/>
                        <a:buChar char=""/>
                      </a:pPr>
                      <a:r>
                        <a:rPr lang="en-GB" sz="2400" dirty="0">
                          <a:effectLst/>
                        </a:rPr>
                        <a:t>12 min writing</a:t>
                      </a:r>
                      <a:endParaRPr lang="en-GB" sz="2400" dirty="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611174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02293"/>
            <a:ext cx="9144000" cy="65390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1991544" y="1700808"/>
            <a:ext cx="720080" cy="369332"/>
          </a:xfrm>
          <a:prstGeom prst="rect">
            <a:avLst/>
          </a:prstGeom>
          <a:noFill/>
        </p:spPr>
        <p:txBody>
          <a:bodyPr wrap="square" rtlCol="0">
            <a:spAutoFit/>
          </a:bodyPr>
          <a:lstStyle/>
          <a:p>
            <a:r>
              <a:rPr lang="en-GB" dirty="0"/>
              <a:t>40%</a:t>
            </a:r>
          </a:p>
        </p:txBody>
      </p:sp>
      <p:sp>
        <p:nvSpPr>
          <p:cNvPr id="8" name="TextBox 7"/>
          <p:cNvSpPr txBox="1"/>
          <p:nvPr/>
        </p:nvSpPr>
        <p:spPr>
          <a:xfrm>
            <a:off x="1991544" y="3989744"/>
            <a:ext cx="720080" cy="369332"/>
          </a:xfrm>
          <a:prstGeom prst="rect">
            <a:avLst/>
          </a:prstGeom>
          <a:noFill/>
        </p:spPr>
        <p:txBody>
          <a:bodyPr wrap="square" rtlCol="0">
            <a:spAutoFit/>
          </a:bodyPr>
          <a:lstStyle/>
          <a:p>
            <a:r>
              <a:rPr lang="en-GB" dirty="0"/>
              <a:t>40%</a:t>
            </a:r>
          </a:p>
        </p:txBody>
      </p:sp>
      <p:sp>
        <p:nvSpPr>
          <p:cNvPr id="9" name="TextBox 8"/>
          <p:cNvSpPr txBox="1"/>
          <p:nvPr/>
        </p:nvSpPr>
        <p:spPr>
          <a:xfrm>
            <a:off x="1877019" y="5011561"/>
            <a:ext cx="720080" cy="369332"/>
          </a:xfrm>
          <a:prstGeom prst="rect">
            <a:avLst/>
          </a:prstGeom>
          <a:noFill/>
        </p:spPr>
        <p:txBody>
          <a:bodyPr wrap="square" rtlCol="0">
            <a:spAutoFit/>
          </a:bodyPr>
          <a:lstStyle/>
          <a:p>
            <a:r>
              <a:rPr lang="en-GB" dirty="0"/>
              <a:t>15%</a:t>
            </a:r>
          </a:p>
        </p:txBody>
      </p:sp>
      <p:sp>
        <p:nvSpPr>
          <p:cNvPr id="10" name="TextBox 9"/>
          <p:cNvSpPr txBox="1"/>
          <p:nvPr/>
        </p:nvSpPr>
        <p:spPr>
          <a:xfrm>
            <a:off x="1991544" y="5892388"/>
            <a:ext cx="720080" cy="369332"/>
          </a:xfrm>
          <a:prstGeom prst="rect">
            <a:avLst/>
          </a:prstGeom>
          <a:noFill/>
        </p:spPr>
        <p:txBody>
          <a:bodyPr wrap="square" rtlCol="0">
            <a:spAutoFit/>
          </a:bodyPr>
          <a:lstStyle/>
          <a:p>
            <a:r>
              <a:rPr lang="en-GB" dirty="0"/>
              <a:t>5%</a:t>
            </a:r>
          </a:p>
        </p:txBody>
      </p:sp>
    </p:spTree>
    <p:extLst>
      <p:ext uri="{BB962C8B-B14F-4D97-AF65-F5344CB8AC3E}">
        <p14:creationId xmlns:p14="http://schemas.microsoft.com/office/powerpoint/2010/main" val="3383331934"/>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222</TotalTime>
  <Words>1655</Words>
  <Application>Microsoft Office PowerPoint</Application>
  <PresentationFormat>Widescreen</PresentationFormat>
  <Paragraphs>309</Paragraphs>
  <Slides>36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Calibri Light</vt:lpstr>
      <vt:lpstr>Symbol</vt:lpstr>
      <vt:lpstr>Office Theme</vt:lpstr>
      <vt:lpstr>PowerPoint Presentation</vt:lpstr>
      <vt:lpstr>‘Chase your Greatness.’</vt:lpstr>
      <vt:lpstr>GCSE English literature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to revise</vt:lpstr>
      <vt:lpstr>PowerPoint Presentation</vt:lpstr>
      <vt:lpstr>PowerPoint Presentation</vt:lpstr>
      <vt:lpstr>Pictionary to revise</vt:lpstr>
      <vt:lpstr>Pictionary to revise</vt:lpstr>
      <vt:lpstr>How to revise</vt:lpstr>
      <vt:lpstr>PowerPoint Presentation</vt:lpstr>
      <vt:lpstr>PowerPoint Presentation</vt:lpstr>
      <vt:lpstr>How to revise</vt:lpstr>
      <vt:lpstr>PowerPoint Presentation</vt:lpstr>
      <vt:lpstr>PowerPoint Presentation</vt:lpstr>
      <vt:lpstr>How to revise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Key Messages</vt:lpstr>
      <vt:lpstr>Summer To Do List</vt:lpstr>
      <vt:lpstr>The Texts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Shazeen Robson</dc:creator>
  <cp:lastModifiedBy>Shazeen Robson</cp:lastModifiedBy>
  <cp:revision>39</cp:revision>
  <dcterms:created xsi:type="dcterms:W3CDTF">2022-06-06T09:23:01Z</dcterms:created>
  <dcterms:modified xsi:type="dcterms:W3CDTF">2022-06-13T06:58:42Z</dcterms:modified>
</cp:coreProperties>
</file>